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7" r:id="rId2"/>
    <p:sldId id="258" r:id="rId3"/>
    <p:sldId id="312" r:id="rId4"/>
    <p:sldId id="333" r:id="rId5"/>
    <p:sldId id="273" r:id="rId6"/>
    <p:sldId id="275" r:id="rId7"/>
    <p:sldId id="270" r:id="rId8"/>
    <p:sldId id="334" r:id="rId9"/>
    <p:sldId id="279" r:id="rId10"/>
    <p:sldId id="317" r:id="rId11"/>
    <p:sldId id="336" r:id="rId12"/>
    <p:sldId id="341" r:id="rId13"/>
    <p:sldId id="343" r:id="rId14"/>
    <p:sldId id="337" r:id="rId15"/>
    <p:sldId id="274" r:id="rId16"/>
    <p:sldId id="329" r:id="rId17"/>
    <p:sldId id="313" r:id="rId18"/>
    <p:sldId id="330" r:id="rId19"/>
    <p:sldId id="338" r:id="rId20"/>
    <p:sldId id="324" r:id="rId21"/>
    <p:sldId id="325" r:id="rId22"/>
    <p:sldId id="326" r:id="rId23"/>
    <p:sldId id="327" r:id="rId24"/>
    <p:sldId id="291" r:id="rId25"/>
    <p:sldId id="301" r:id="rId26"/>
    <p:sldId id="300" r:id="rId27"/>
    <p:sldId id="292" r:id="rId28"/>
    <p:sldId id="302" r:id="rId29"/>
    <p:sldId id="305" r:id="rId30"/>
    <p:sldId id="304" r:id="rId31"/>
    <p:sldId id="303" r:id="rId32"/>
    <p:sldId id="322" r:id="rId33"/>
    <p:sldId id="320" r:id="rId34"/>
    <p:sldId id="331" r:id="rId35"/>
    <p:sldId id="332" r:id="rId36"/>
    <p:sldId id="310" r:id="rId37"/>
    <p:sldId id="307" r:id="rId38"/>
    <p:sldId id="314" r:id="rId39"/>
    <p:sldId id="309" r:id="rId40"/>
    <p:sldId id="308" r:id="rId41"/>
    <p:sldId id="306" r:id="rId42"/>
    <p:sldId id="344" r:id="rId43"/>
    <p:sldId id="315" r:id="rId44"/>
    <p:sldId id="283" r:id="rId45"/>
    <p:sldId id="284" r:id="rId46"/>
    <p:sldId id="285" r:id="rId47"/>
  </p:sldIdLst>
  <p:sldSz cx="9144000" cy="6858000" type="screen4x3"/>
  <p:notesSz cx="6858000"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2438"/>
          </a:xfrm>
          <a:prstGeom prst="rect">
            <a:avLst/>
          </a:prstGeom>
        </p:spPr>
        <p:txBody>
          <a:bodyPr vert="horz" lIns="91440" tIns="45720" rIns="91440" bIns="45720" rtlCol="0"/>
          <a:lstStyle>
            <a:lvl1pPr algn="r">
              <a:defRPr sz="1200"/>
            </a:lvl1pPr>
          </a:lstStyle>
          <a:p>
            <a:fld id="{29C7D630-4DC1-4247-98A0-A370FDCFFBC6}" type="datetimeFigureOut">
              <a:rPr lang="en-US" smtClean="0"/>
              <a:pPr/>
              <a:t>4/16/18</a:t>
            </a:fld>
            <a:endParaRPr lang="en-US"/>
          </a:p>
        </p:txBody>
      </p:sp>
      <p:sp>
        <p:nvSpPr>
          <p:cNvPr id="4" name="Footer Placeholder 3"/>
          <p:cNvSpPr>
            <a:spLocks noGrp="1"/>
          </p:cNvSpPr>
          <p:nvPr>
            <p:ph type="ftr" sz="quarter" idx="2"/>
          </p:nvPr>
        </p:nvSpPr>
        <p:spPr>
          <a:xfrm>
            <a:off x="0" y="8597900"/>
            <a:ext cx="2971800" cy="4524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597900"/>
            <a:ext cx="2971800" cy="452438"/>
          </a:xfrm>
          <a:prstGeom prst="rect">
            <a:avLst/>
          </a:prstGeom>
        </p:spPr>
        <p:txBody>
          <a:bodyPr vert="horz" lIns="91440" tIns="45720" rIns="91440" bIns="45720" rtlCol="0" anchor="b"/>
          <a:lstStyle>
            <a:lvl1pPr algn="r">
              <a:defRPr sz="1200"/>
            </a:lvl1pPr>
          </a:lstStyle>
          <a:p>
            <a:fld id="{6685A020-B829-4230-ABFA-DC805EB6EAD2}" type="slidenum">
              <a:rPr lang="en-US" smtClean="0"/>
              <a:pPr/>
              <a:t>‹#›</a:t>
            </a:fld>
            <a:endParaRPr lang="en-US"/>
          </a:p>
        </p:txBody>
      </p:sp>
    </p:spTree>
    <p:extLst>
      <p:ext uri="{BB962C8B-B14F-4D97-AF65-F5344CB8AC3E}">
        <p14:creationId xmlns:p14="http://schemas.microsoft.com/office/powerpoint/2010/main" val="2471841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E92F4A40-1B92-4CD2-BC2B-C23BCA6E64ED}" type="datetimeFigureOut">
              <a:rPr lang="en-US" smtClean="0"/>
              <a:t>4/16/18</a:t>
            </a:fld>
            <a:endParaRPr lang="en-US"/>
          </a:p>
        </p:txBody>
      </p:sp>
      <p:sp>
        <p:nvSpPr>
          <p:cNvPr id="4" name="Slide Image Placeholder 3"/>
          <p:cNvSpPr>
            <a:spLocks noGrp="1" noRot="1" noChangeAspect="1"/>
          </p:cNvSpPr>
          <p:nvPr>
            <p:ph type="sldImg" idx="2"/>
          </p:nvPr>
        </p:nvSpPr>
        <p:spPr>
          <a:xfrm>
            <a:off x="1392238" y="1131888"/>
            <a:ext cx="4073525" cy="3054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56100"/>
            <a:ext cx="5486400" cy="35639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900"/>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597900"/>
            <a:ext cx="2971800" cy="454025"/>
          </a:xfrm>
          <a:prstGeom prst="rect">
            <a:avLst/>
          </a:prstGeom>
        </p:spPr>
        <p:txBody>
          <a:bodyPr vert="horz" lIns="91440" tIns="45720" rIns="91440" bIns="45720" rtlCol="0" anchor="b"/>
          <a:lstStyle>
            <a:lvl1pPr algn="r">
              <a:defRPr sz="1200"/>
            </a:lvl1pPr>
          </a:lstStyle>
          <a:p>
            <a:fld id="{24989593-C2EE-417C-9E1B-AE3EA8D122A1}" type="slidenum">
              <a:rPr lang="en-US" smtClean="0"/>
              <a:t>‹#›</a:t>
            </a:fld>
            <a:endParaRPr lang="en-US"/>
          </a:p>
        </p:txBody>
      </p:sp>
    </p:spTree>
    <p:extLst>
      <p:ext uri="{BB962C8B-B14F-4D97-AF65-F5344CB8AC3E}">
        <p14:creationId xmlns:p14="http://schemas.microsoft.com/office/powerpoint/2010/main" val="183803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a:t>
            </a:r>
            <a:r>
              <a:rPr lang="en-US" baseline="0" dirty="0"/>
              <a:t> of Athens, Rafael c1500, in Vatican; Plato on LEFT – Ethics guided by heavenly “forms”; Aristotle on RIGHT – Ethics guided by earthly/concrete/empiric principles</a:t>
            </a:r>
            <a:endParaRPr lang="en-US" dirty="0"/>
          </a:p>
        </p:txBody>
      </p:sp>
      <p:sp>
        <p:nvSpPr>
          <p:cNvPr id="4" name="Slide Number Placeholder 3"/>
          <p:cNvSpPr>
            <a:spLocks noGrp="1"/>
          </p:cNvSpPr>
          <p:nvPr>
            <p:ph type="sldNum" sz="quarter" idx="10"/>
          </p:nvPr>
        </p:nvSpPr>
        <p:spPr/>
        <p:txBody>
          <a:bodyPr/>
          <a:lstStyle/>
          <a:p>
            <a:fld id="{24989593-C2EE-417C-9E1B-AE3EA8D122A1}" type="slidenum">
              <a:rPr lang="en-US" smtClean="0"/>
              <a:t>10</a:t>
            </a:fld>
            <a:endParaRPr lang="en-US"/>
          </a:p>
        </p:txBody>
      </p:sp>
    </p:spTree>
    <p:extLst>
      <p:ext uri="{BB962C8B-B14F-4D97-AF65-F5344CB8AC3E}">
        <p14:creationId xmlns:p14="http://schemas.microsoft.com/office/powerpoint/2010/main" val="195828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JAMA “The 50</a:t>
            </a:r>
            <a:r>
              <a:rPr lang="en-US" baseline="30000" dirty="0"/>
              <a:t>th</a:t>
            </a:r>
            <a:r>
              <a:rPr lang="en-US" dirty="0"/>
              <a:t> </a:t>
            </a:r>
            <a:r>
              <a:rPr lang="en-US" dirty="0" err="1"/>
              <a:t>Anniv</a:t>
            </a:r>
            <a:r>
              <a:rPr lang="en-US" dirty="0"/>
              <a:t> of Dec of Helsinki:  Progress but many remaining challenges” for Q3</a:t>
            </a:r>
          </a:p>
        </p:txBody>
      </p:sp>
      <p:sp>
        <p:nvSpPr>
          <p:cNvPr id="4" name="Slide Number Placeholder 3"/>
          <p:cNvSpPr>
            <a:spLocks noGrp="1"/>
          </p:cNvSpPr>
          <p:nvPr>
            <p:ph type="sldNum" sz="quarter" idx="10"/>
          </p:nvPr>
        </p:nvSpPr>
        <p:spPr/>
        <p:txBody>
          <a:bodyPr/>
          <a:lstStyle/>
          <a:p>
            <a:fld id="{24989593-C2EE-417C-9E1B-AE3EA8D122A1}" type="slidenum">
              <a:rPr lang="en-US" smtClean="0"/>
              <a:t>26</a:t>
            </a:fld>
            <a:endParaRPr lang="en-US"/>
          </a:p>
        </p:txBody>
      </p:sp>
    </p:spTree>
    <p:extLst>
      <p:ext uri="{BB962C8B-B14F-4D97-AF65-F5344CB8AC3E}">
        <p14:creationId xmlns:p14="http://schemas.microsoft.com/office/powerpoint/2010/main" val="226205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89593-C2EE-417C-9E1B-AE3EA8D122A1}" type="slidenum">
              <a:rPr lang="en-US" smtClean="0"/>
              <a:t>11</a:t>
            </a:fld>
            <a:endParaRPr lang="en-US"/>
          </a:p>
        </p:txBody>
      </p:sp>
    </p:spTree>
    <p:extLst>
      <p:ext uri="{BB962C8B-B14F-4D97-AF65-F5344CB8AC3E}">
        <p14:creationId xmlns:p14="http://schemas.microsoft.com/office/powerpoint/2010/main" val="175475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ethical tool that has arisen</a:t>
            </a:r>
            <a:r>
              <a:rPr lang="en-US" baseline="0" dirty="0"/>
              <a:t> historically to protect patients, who are always vulnerable in the power differential of patient/provider, and to guide providers</a:t>
            </a:r>
            <a:endParaRPr lang="en-US" dirty="0"/>
          </a:p>
        </p:txBody>
      </p:sp>
      <p:sp>
        <p:nvSpPr>
          <p:cNvPr id="4" name="Slide Number Placeholder 3"/>
          <p:cNvSpPr>
            <a:spLocks noGrp="1"/>
          </p:cNvSpPr>
          <p:nvPr>
            <p:ph type="sldNum" sz="quarter" idx="10"/>
          </p:nvPr>
        </p:nvSpPr>
        <p:spPr/>
        <p:txBody>
          <a:bodyPr/>
          <a:lstStyle/>
          <a:p>
            <a:fld id="{24989593-C2EE-417C-9E1B-AE3EA8D122A1}" type="slidenum">
              <a:rPr lang="en-US" smtClean="0"/>
              <a:t>12</a:t>
            </a:fld>
            <a:endParaRPr lang="en-US"/>
          </a:p>
        </p:txBody>
      </p:sp>
    </p:spTree>
    <p:extLst>
      <p:ext uri="{BB962C8B-B14F-4D97-AF65-F5344CB8AC3E}">
        <p14:creationId xmlns:p14="http://schemas.microsoft.com/office/powerpoint/2010/main" val="182567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 ; 48; 45; 10; 13; 66; 50 – These</a:t>
            </a:r>
            <a:r>
              <a:rPr lang="en-US" baseline="0" dirty="0"/>
              <a:t> numbers highlight how Bioethics, Medical Ethics, and Public Health Ethics, as disciplines, do not adequately address all of health ethics</a:t>
            </a:r>
            <a:endParaRPr lang="en-US" dirty="0"/>
          </a:p>
        </p:txBody>
      </p:sp>
      <p:sp>
        <p:nvSpPr>
          <p:cNvPr id="4" name="Slide Number Placeholder 3"/>
          <p:cNvSpPr>
            <a:spLocks noGrp="1"/>
          </p:cNvSpPr>
          <p:nvPr>
            <p:ph type="sldNum" sz="quarter" idx="10"/>
          </p:nvPr>
        </p:nvSpPr>
        <p:spPr/>
        <p:txBody>
          <a:bodyPr/>
          <a:lstStyle/>
          <a:p>
            <a:fld id="{24989593-C2EE-417C-9E1B-AE3EA8D122A1}" type="slidenum">
              <a:rPr lang="en-US" smtClean="0"/>
              <a:t>15</a:t>
            </a:fld>
            <a:endParaRPr lang="en-US"/>
          </a:p>
        </p:txBody>
      </p:sp>
    </p:spTree>
    <p:extLst>
      <p:ext uri="{BB962C8B-B14F-4D97-AF65-F5344CB8AC3E}">
        <p14:creationId xmlns:p14="http://schemas.microsoft.com/office/powerpoint/2010/main" val="360675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 against health as a human right:  “Bottomless Pit” – how do you decide what health is a right?  Who is it a right for?  </a:t>
            </a:r>
          </a:p>
        </p:txBody>
      </p:sp>
      <p:sp>
        <p:nvSpPr>
          <p:cNvPr id="4" name="Slide Number Placeholder 3"/>
          <p:cNvSpPr>
            <a:spLocks noGrp="1"/>
          </p:cNvSpPr>
          <p:nvPr>
            <p:ph type="sldNum" sz="quarter" idx="10"/>
          </p:nvPr>
        </p:nvSpPr>
        <p:spPr/>
        <p:txBody>
          <a:bodyPr/>
          <a:lstStyle/>
          <a:p>
            <a:fld id="{24989593-C2EE-417C-9E1B-AE3EA8D122A1}" type="slidenum">
              <a:rPr lang="en-US" smtClean="0"/>
              <a:t>16</a:t>
            </a:fld>
            <a:endParaRPr lang="en-US"/>
          </a:p>
        </p:txBody>
      </p:sp>
    </p:spTree>
    <p:extLst>
      <p:ext uri="{BB962C8B-B14F-4D97-AF65-F5344CB8AC3E}">
        <p14:creationId xmlns:p14="http://schemas.microsoft.com/office/powerpoint/2010/main" val="330557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89593-C2EE-417C-9E1B-AE3EA8D122A1}" type="slidenum">
              <a:rPr lang="en-US" smtClean="0"/>
              <a:t>17</a:t>
            </a:fld>
            <a:endParaRPr lang="en-US"/>
          </a:p>
        </p:txBody>
      </p:sp>
    </p:spTree>
    <p:extLst>
      <p:ext uri="{BB962C8B-B14F-4D97-AF65-F5344CB8AC3E}">
        <p14:creationId xmlns:p14="http://schemas.microsoft.com/office/powerpoint/2010/main" val="218355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Rights argument addresses broader concepts, such as social conditions (“structural violence”) that may be otherwise ignored by bioethics approaches</a:t>
            </a:r>
          </a:p>
        </p:txBody>
      </p:sp>
      <p:sp>
        <p:nvSpPr>
          <p:cNvPr id="4" name="Slide Number Placeholder 3"/>
          <p:cNvSpPr>
            <a:spLocks noGrp="1"/>
          </p:cNvSpPr>
          <p:nvPr>
            <p:ph type="sldNum" sz="quarter" idx="10"/>
          </p:nvPr>
        </p:nvSpPr>
        <p:spPr/>
        <p:txBody>
          <a:bodyPr/>
          <a:lstStyle/>
          <a:p>
            <a:fld id="{24989593-C2EE-417C-9E1B-AE3EA8D122A1}" type="slidenum">
              <a:rPr lang="en-US" smtClean="0"/>
              <a:t>18</a:t>
            </a:fld>
            <a:endParaRPr lang="en-US"/>
          </a:p>
        </p:txBody>
      </p:sp>
    </p:spTree>
    <p:extLst>
      <p:ext uri="{BB962C8B-B14F-4D97-AF65-F5344CB8AC3E}">
        <p14:creationId xmlns:p14="http://schemas.microsoft.com/office/powerpoint/2010/main" val="266232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a:t>
            </a:r>
            <a:r>
              <a:rPr lang="en-US" baseline="0" dirty="0"/>
              <a:t> 1931 Reich Circular on Human Experimentation that included strict requirement for consent</a:t>
            </a:r>
            <a:endParaRPr lang="en-US" dirty="0"/>
          </a:p>
        </p:txBody>
      </p:sp>
      <p:sp>
        <p:nvSpPr>
          <p:cNvPr id="4" name="Slide Number Placeholder 3"/>
          <p:cNvSpPr>
            <a:spLocks noGrp="1"/>
          </p:cNvSpPr>
          <p:nvPr>
            <p:ph type="sldNum" sz="quarter" idx="10"/>
          </p:nvPr>
        </p:nvSpPr>
        <p:spPr/>
        <p:txBody>
          <a:bodyPr/>
          <a:lstStyle/>
          <a:p>
            <a:fld id="{24989593-C2EE-417C-9E1B-AE3EA8D122A1}" type="slidenum">
              <a:rPr lang="en-US" smtClean="0"/>
              <a:t>20</a:t>
            </a:fld>
            <a:endParaRPr lang="en-US"/>
          </a:p>
        </p:txBody>
      </p:sp>
    </p:spTree>
    <p:extLst>
      <p:ext uri="{BB962C8B-B14F-4D97-AF65-F5344CB8AC3E}">
        <p14:creationId xmlns:p14="http://schemas.microsoft.com/office/powerpoint/2010/main" val="314963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Emerged in response to violations/abuses of vulnerable peoples</a:t>
            </a:r>
          </a:p>
        </p:txBody>
      </p:sp>
      <p:sp>
        <p:nvSpPr>
          <p:cNvPr id="4" name="Slide Number Placeholder 3"/>
          <p:cNvSpPr>
            <a:spLocks noGrp="1"/>
          </p:cNvSpPr>
          <p:nvPr>
            <p:ph type="sldNum" sz="quarter" idx="10"/>
          </p:nvPr>
        </p:nvSpPr>
        <p:spPr/>
        <p:txBody>
          <a:bodyPr/>
          <a:lstStyle/>
          <a:p>
            <a:fld id="{24989593-C2EE-417C-9E1B-AE3EA8D122A1}" type="slidenum">
              <a:rPr lang="en-US" smtClean="0"/>
              <a:t>24</a:t>
            </a:fld>
            <a:endParaRPr lang="en-US"/>
          </a:p>
        </p:txBody>
      </p:sp>
    </p:spTree>
    <p:extLst>
      <p:ext uri="{BB962C8B-B14F-4D97-AF65-F5344CB8AC3E}">
        <p14:creationId xmlns:p14="http://schemas.microsoft.com/office/powerpoint/2010/main" val="422387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37C0C8-B685-484B-9D0F-C162FAF9FEEC}"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7C0C8-B685-484B-9D0F-C162FAF9FEEC}"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7C0C8-B685-484B-9D0F-C162FAF9FEEC}"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7C0C8-B685-484B-9D0F-C162FAF9FEEC}"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7C0C8-B685-484B-9D0F-C162FAF9FEEC}"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37C0C8-B685-484B-9D0F-C162FAF9FEEC}" type="datetimeFigureOut">
              <a:rPr lang="en-US" smtClean="0"/>
              <a:pPr/>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37C0C8-B685-484B-9D0F-C162FAF9FEEC}" type="datetimeFigureOut">
              <a:rPr lang="en-US" smtClean="0"/>
              <a:pPr/>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7C0C8-B685-484B-9D0F-C162FAF9FEEC}" type="datetimeFigureOut">
              <a:rPr lang="en-US" smtClean="0"/>
              <a:pPr/>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7C0C8-B685-484B-9D0F-C162FAF9FEEC}" type="datetimeFigureOut">
              <a:rPr lang="en-US" smtClean="0"/>
              <a:pPr/>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7C0C8-B685-484B-9D0F-C162FAF9FEEC}" type="datetimeFigureOut">
              <a:rPr lang="en-US" smtClean="0"/>
              <a:pPr/>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7C0C8-B685-484B-9D0F-C162FAF9FEEC}" type="datetimeFigureOut">
              <a:rPr lang="en-US" smtClean="0"/>
              <a:pPr/>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86139-167A-4E9E-81CF-2B4FA07D46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7C0C8-B685-484B-9D0F-C162FAF9FEEC}" type="datetimeFigureOut">
              <a:rPr lang="en-US" smtClean="0"/>
              <a:pPr/>
              <a:t>4/16/18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86139-167A-4E9E-81CF-2B4FA07D46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upload.wikimedia.org/wikipedia/commons/3/31/La_scuola_di_Aten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Dachau_cold_water_immersion.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1.bp.blogspot.com/_NVycPjeefhI/SOaDUDLwsUI/AAAAAAAAACU/ZYB6kkQJYB4/s1600-h/Admin+Bldg.gif" TargetMode="Externa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2.bp.blogspot.com/_NVycPjeefhI/R_A3Oo0tBxI/AAAAAAAAABE/o_3Zpg6erm0/s1600-h/willowbrook.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n.wikipedia.org/wiki/File:Tuskegee-syphilis-experiment-test-subjects.gif" TargetMode="Externa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upload.wikimedia.org/wikipedia/commons/3/3a/Tuskegee-syphilis-study_doctor-injecting-subject.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nejm.org.proxy.libraries.uc.edu/toc/nejm/365/2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wikipedia.org/wiki/File:World_Map_Index_of_perception_of_corruption.pn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3.bp.blogspot.com/_ikGWE7Z8Ues/SbF9wUDGMwI/AAAAAAAAAGs/gep0Rez7q5g/s1600-h/images3.jpe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file:///upload.wikimedia.org/wikipedia/commons/a/ae/Aristotle_Altemps_Inv8575.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1219200"/>
            <a:ext cx="8382000" cy="2514600"/>
          </a:xfrm>
        </p:spPr>
        <p:txBody>
          <a:bodyPr>
            <a:normAutofit/>
          </a:bodyPr>
          <a:lstStyle/>
          <a:p>
            <a:r>
              <a:rPr lang="en-US" sz="4800" dirty="0"/>
              <a:t>Global Health Ethics</a:t>
            </a:r>
            <a:br>
              <a:rPr lang="en-US" sz="4800" dirty="0"/>
            </a:br>
            <a:r>
              <a:rPr lang="en-US" sz="3200" dirty="0"/>
              <a:t>Global Health Course Workshop</a:t>
            </a:r>
            <a:br>
              <a:rPr lang="en-US" sz="4800" dirty="0"/>
            </a:br>
            <a:endParaRPr lang="en-US" sz="3600" dirty="0"/>
          </a:p>
        </p:txBody>
      </p:sp>
      <p:sp>
        <p:nvSpPr>
          <p:cNvPr id="4099" name="Rectangle 3"/>
          <p:cNvSpPr>
            <a:spLocks noGrp="1" noChangeArrowheads="1"/>
          </p:cNvSpPr>
          <p:nvPr>
            <p:ph type="subTitle" idx="1"/>
          </p:nvPr>
        </p:nvSpPr>
        <p:spPr/>
        <p:txBody>
          <a:bodyPr>
            <a:normAutofit/>
          </a:bodyPr>
          <a:lstStyle/>
          <a:p>
            <a:pPr eaLnBrk="1" hangingPunct="1"/>
            <a:r>
              <a:rPr lang="en-US" sz="1800" b="1" dirty="0"/>
              <a:t>Douglas Collins, M.D.</a:t>
            </a:r>
          </a:p>
          <a:p>
            <a:pPr eaLnBrk="1" hangingPunct="1"/>
            <a:r>
              <a:rPr lang="en-US" sz="1800" dirty="0"/>
              <a:t>University of Cincinnati</a:t>
            </a:r>
          </a:p>
          <a:p>
            <a:pPr eaLnBrk="1" hangingPunct="1"/>
            <a:r>
              <a:rPr lang="en-US" sz="1800" dirty="0"/>
              <a:t>Department of Family &amp; Community Medicine,</a:t>
            </a:r>
          </a:p>
          <a:p>
            <a:pPr eaLnBrk="1" hangingPunct="1"/>
            <a:r>
              <a:rPr lang="en-US" sz="1800" dirty="0"/>
              <a:t>Division of Global &amp; Underserved Health</a:t>
            </a:r>
          </a:p>
        </p:txBody>
      </p:sp>
      <p:pic>
        <p:nvPicPr>
          <p:cNvPr id="4100" name="Picture 4" descr="UCFPLogo1 copy"/>
          <p:cNvPicPr>
            <a:picLocks noChangeAspect="1" noChangeArrowheads="1"/>
          </p:cNvPicPr>
          <p:nvPr/>
        </p:nvPicPr>
        <p:blipFill>
          <a:blip r:embed="rId2" cstate="print"/>
          <a:srcRect l="13637" t="29021" r="17273" b="37413"/>
          <a:stretch>
            <a:fillRect/>
          </a:stretch>
        </p:blipFill>
        <p:spPr bwMode="auto">
          <a:xfrm>
            <a:off x="3962400" y="5511140"/>
            <a:ext cx="1524000" cy="64135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File:La scuola di Atene.jpg">
            <a:hlinkClick r:id="rId3"/>
          </p:cNvPr>
          <p:cNvPicPr>
            <a:picLocks noChangeAspect="1" noChangeArrowheads="1"/>
          </p:cNvPicPr>
          <p:nvPr/>
        </p:nvPicPr>
        <p:blipFill>
          <a:blip r:embed="rId4" cstate="print"/>
          <a:srcRect/>
          <a:stretch>
            <a:fillRect/>
          </a:stretch>
        </p:blipFill>
        <p:spPr bwMode="auto">
          <a:xfrm>
            <a:off x="-304800" y="0"/>
            <a:ext cx="9625262" cy="6858000"/>
          </a:xfrm>
          <a:prstGeom prst="rect">
            <a:avLst/>
          </a:prstGeom>
          <a:noFill/>
        </p:spPr>
      </p:pic>
      <p:sp>
        <p:nvSpPr>
          <p:cNvPr id="5" name="Rectangle 4"/>
          <p:cNvSpPr/>
          <p:nvPr/>
        </p:nvSpPr>
        <p:spPr>
          <a:xfrm>
            <a:off x="5638800" y="6581001"/>
            <a:ext cx="3505200" cy="276999"/>
          </a:xfrm>
          <a:prstGeom prst="rect">
            <a:avLst/>
          </a:prstGeom>
        </p:spPr>
        <p:txBody>
          <a:bodyPr wrap="square">
            <a:spAutoFit/>
          </a:bodyPr>
          <a:lstStyle/>
          <a:p>
            <a:r>
              <a:rPr lang="en-US" sz="1200" dirty="0">
                <a:solidFill>
                  <a:schemeClr val="bg1"/>
                </a:solidFill>
              </a:rPr>
              <a:t>http://en.wikipedia.org/wiki/The_School_of_Athens</a:t>
            </a:r>
          </a:p>
        </p:txBody>
      </p:sp>
      <p:pic>
        <p:nvPicPr>
          <p:cNvPr id="62468" name="Picture 4" descr="http://www.kalliston.org/Selinos%202.jpg"/>
          <p:cNvPicPr>
            <a:picLocks noChangeAspect="1" noChangeArrowheads="1"/>
          </p:cNvPicPr>
          <p:nvPr/>
        </p:nvPicPr>
        <p:blipFill>
          <a:blip r:embed="rId5" cstate="print"/>
          <a:srcRect/>
          <a:stretch>
            <a:fillRect/>
          </a:stretch>
        </p:blipFill>
        <p:spPr bwMode="auto">
          <a:xfrm>
            <a:off x="2667000" y="914400"/>
            <a:ext cx="3886200" cy="5127343"/>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a:t>http://www.wma.net/en/30publications/10policies/b3/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2000" fill="hold"/>
                                        <p:tgtEl>
                                          <p:spTgt spid="62468"/>
                                        </p:tgtEl>
                                        <p:attrNameLst>
                                          <p:attrName>ppt_w</p:attrName>
                                        </p:attrNameLst>
                                      </p:cBhvr>
                                      <p:tavLst>
                                        <p:tav tm="0">
                                          <p:val>
                                            <p:fltVal val="0"/>
                                          </p:val>
                                        </p:tav>
                                        <p:tav tm="100000">
                                          <p:val>
                                            <p:strVal val="#ppt_w"/>
                                          </p:val>
                                        </p:tav>
                                      </p:tavLst>
                                    </p:anim>
                                    <p:anim calcmode="lin" valueType="num">
                                      <p:cBhvr>
                                        <p:cTn id="8" dur="2000" fill="hold"/>
                                        <p:tgtEl>
                                          <p:spTgt spid="62468"/>
                                        </p:tgtEl>
                                        <p:attrNameLst>
                                          <p:attrName>ppt_h</p:attrName>
                                        </p:attrNameLst>
                                      </p:cBhvr>
                                      <p:tavLst>
                                        <p:tav tm="0">
                                          <p:val>
                                            <p:fltVal val="0"/>
                                          </p:val>
                                        </p:tav>
                                        <p:tav tm="100000">
                                          <p:val>
                                            <p:strVal val="#ppt_h"/>
                                          </p:val>
                                        </p:tav>
                                      </p:tavLst>
                                    </p:anim>
                                    <p:animEffect transition="in" filter="fade">
                                      <p:cBhvr>
                                        <p:cTn id="9" dur="2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55" y="225188"/>
            <a:ext cx="8229600" cy="1143000"/>
          </a:xfrm>
        </p:spPr>
        <p:txBody>
          <a:bodyPr>
            <a:normAutofit/>
          </a:bodyPr>
          <a:lstStyle/>
          <a:p>
            <a:r>
              <a:rPr lang="en-US" dirty="0">
                <a:solidFill>
                  <a:srgbClr val="FF0000"/>
                </a:solidFill>
              </a:rPr>
              <a:t>Two Modern Categories of Ethics</a:t>
            </a:r>
          </a:p>
        </p:txBody>
      </p:sp>
      <p:sp>
        <p:nvSpPr>
          <p:cNvPr id="3" name="Content Placeholder 2"/>
          <p:cNvSpPr>
            <a:spLocks noGrp="1"/>
          </p:cNvSpPr>
          <p:nvPr>
            <p:ph idx="1"/>
          </p:nvPr>
        </p:nvSpPr>
        <p:spPr>
          <a:xfrm>
            <a:off x="609600" y="1371600"/>
            <a:ext cx="6781800" cy="5486400"/>
          </a:xfrm>
        </p:spPr>
        <p:txBody>
          <a:bodyPr>
            <a:normAutofit fontScale="70000" lnSpcReduction="20000"/>
          </a:bodyPr>
          <a:lstStyle/>
          <a:p>
            <a:r>
              <a:rPr lang="en-US" b="1" dirty="0"/>
              <a:t>Deontological Ethics</a:t>
            </a:r>
          </a:p>
          <a:p>
            <a:pPr lvl="1"/>
            <a:r>
              <a:rPr lang="en-US" dirty="0"/>
              <a:t>Morality of an action is based on adherence to rules/duties (From “</a:t>
            </a:r>
            <a:r>
              <a:rPr lang="en-US" dirty="0" err="1"/>
              <a:t>deon</a:t>
            </a:r>
            <a:r>
              <a:rPr lang="en-US" dirty="0"/>
              <a:t>” for “duty”)</a:t>
            </a:r>
          </a:p>
          <a:p>
            <a:pPr lvl="1"/>
            <a:r>
              <a:rPr lang="en-US" dirty="0"/>
              <a:t>Right/wrong depend on motive, not consequence</a:t>
            </a:r>
          </a:p>
          <a:p>
            <a:pPr lvl="1"/>
            <a:r>
              <a:rPr lang="en-US" dirty="0"/>
              <a:t>Developed by Immanuel Kant; Kant’s Categorical Imperative (1785):  </a:t>
            </a:r>
          </a:p>
          <a:p>
            <a:pPr lvl="2"/>
            <a:r>
              <a:rPr lang="en-US" dirty="0"/>
              <a:t>"Act only according to that maxim whereby you can, at the same time, will that it should become a universal law.“  </a:t>
            </a:r>
          </a:p>
          <a:p>
            <a:r>
              <a:rPr lang="en-US" b="1" dirty="0"/>
              <a:t>Utilitarian Ethics</a:t>
            </a:r>
          </a:p>
          <a:p>
            <a:pPr lvl="1"/>
            <a:r>
              <a:rPr lang="en-US" dirty="0"/>
              <a:t>The moral value of an action is determined by its consequences</a:t>
            </a:r>
          </a:p>
          <a:p>
            <a:pPr lvl="1"/>
            <a:r>
              <a:rPr lang="en-US" dirty="0"/>
              <a:t>First articulated by Jeremy Bentham (late 1700s), then John Stuart Mill (“Harm Principle” (1859):  </a:t>
            </a:r>
          </a:p>
          <a:p>
            <a:pPr lvl="2"/>
            <a:r>
              <a:rPr lang="en-US" dirty="0"/>
              <a:t>“The sole end for which mankind are warranted, individually or collectively, in interfering with the liberty of action of any of their number, is self-protection…The only purpose for which power can be rightfully exercised over any member of against his will, is to prevent harm to others…In the part which merely concerns himself, his independence is, of right, absolute. Over himself, the individual is sovereign.”  </a:t>
            </a:r>
            <a:r>
              <a:rPr lang="en-US" i="1" dirty="0"/>
              <a:t>On Liberty</a:t>
            </a:r>
            <a:r>
              <a:rPr lang="en-US" dirty="0"/>
              <a:t>, 1859*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967" y="1368188"/>
            <a:ext cx="1518161" cy="1981200"/>
          </a:xfrm>
          <a:prstGeom prst="rect">
            <a:avLst/>
          </a:prstGeom>
        </p:spPr>
      </p:pic>
      <p:pic>
        <p:nvPicPr>
          <p:cNvPr id="5" name="Picture 4"/>
          <p:cNvPicPr>
            <a:picLocks noChangeAspect="1"/>
          </p:cNvPicPr>
          <p:nvPr/>
        </p:nvPicPr>
        <p:blipFill>
          <a:blip r:embed="rId4"/>
          <a:stretch>
            <a:fillRect/>
          </a:stretch>
        </p:blipFill>
        <p:spPr>
          <a:xfrm>
            <a:off x="7391400" y="3733800"/>
            <a:ext cx="1516418" cy="1905000"/>
          </a:xfrm>
          <a:prstGeom prst="rect">
            <a:avLst/>
          </a:prstGeom>
        </p:spPr>
      </p:pic>
    </p:spTree>
    <p:extLst>
      <p:ext uri="{BB962C8B-B14F-4D97-AF65-F5344CB8AC3E}">
        <p14:creationId xmlns:p14="http://schemas.microsoft.com/office/powerpoint/2010/main" val="83816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Healthcare Codes &amp; Oaths…</a:t>
            </a:r>
          </a:p>
        </p:txBody>
      </p:sp>
      <p:sp>
        <p:nvSpPr>
          <p:cNvPr id="3" name="Content Placeholder 2"/>
          <p:cNvSpPr>
            <a:spLocks noGrp="1"/>
          </p:cNvSpPr>
          <p:nvPr>
            <p:ph idx="1"/>
          </p:nvPr>
        </p:nvSpPr>
        <p:spPr>
          <a:xfrm>
            <a:off x="609600" y="1752600"/>
            <a:ext cx="6248400" cy="4572000"/>
          </a:xfrm>
        </p:spPr>
        <p:txBody>
          <a:bodyPr>
            <a:normAutofit fontScale="85000" lnSpcReduction="10000"/>
          </a:bodyPr>
          <a:lstStyle/>
          <a:p>
            <a:r>
              <a:rPr lang="en-US" dirty="0" err="1"/>
              <a:t>Ayurvedic</a:t>
            </a:r>
            <a:r>
              <a:rPr lang="en-US" dirty="0"/>
              <a:t> Code, </a:t>
            </a:r>
            <a:r>
              <a:rPr lang="en-US" dirty="0" err="1"/>
              <a:t>Susruta</a:t>
            </a:r>
            <a:r>
              <a:rPr lang="en-US" dirty="0"/>
              <a:t> (6</a:t>
            </a:r>
            <a:r>
              <a:rPr lang="en-US" baseline="30000" dirty="0"/>
              <a:t>th</a:t>
            </a:r>
            <a:r>
              <a:rPr lang="en-US" dirty="0"/>
              <a:t> C BC)</a:t>
            </a:r>
          </a:p>
          <a:p>
            <a:r>
              <a:rPr lang="en-US" dirty="0"/>
              <a:t>Hippocratic Oath (5</a:t>
            </a:r>
            <a:r>
              <a:rPr lang="en-US" baseline="30000" dirty="0"/>
              <a:t>th</a:t>
            </a:r>
            <a:r>
              <a:rPr lang="en-US" dirty="0"/>
              <a:t>C BC)</a:t>
            </a:r>
          </a:p>
          <a:p>
            <a:r>
              <a:rPr lang="en-US" dirty="0"/>
              <a:t>Oath of Maimonides (12</a:t>
            </a:r>
            <a:r>
              <a:rPr lang="en-US" baseline="30000" dirty="0"/>
              <a:t>th</a:t>
            </a:r>
            <a:r>
              <a:rPr lang="en-US" dirty="0"/>
              <a:t>C BC)</a:t>
            </a:r>
          </a:p>
          <a:p>
            <a:r>
              <a:rPr lang="en-US" dirty="0"/>
              <a:t>Physician’s Oath (WMA, Geneva, 1948)</a:t>
            </a:r>
          </a:p>
          <a:p>
            <a:r>
              <a:rPr lang="en-US" dirty="0"/>
              <a:t>Oath of the Muslim Physicians (IMA 1977)</a:t>
            </a:r>
          </a:p>
          <a:p>
            <a:r>
              <a:rPr lang="en-US" dirty="0"/>
              <a:t>Christian Physician’s Oath (CMDA 1991)</a:t>
            </a:r>
          </a:p>
          <a:p>
            <a:r>
              <a:rPr lang="en-US" dirty="0"/>
              <a:t>Taylor’s Free Version of the Hippocratic Oath (1966)</a:t>
            </a:r>
          </a:p>
        </p:txBody>
      </p:sp>
      <p:pic>
        <p:nvPicPr>
          <p:cNvPr id="60418" name="Picture 2" descr="https://encrypted-tbn0.google.com/images?q=tbn:ANd9GcTTXTnBephN71cuFmg_lRVq-T0cGs6mcT5w80kdQAoRmn4EsqdGxw"/>
          <p:cNvPicPr>
            <a:picLocks noChangeAspect="1" noChangeArrowheads="1"/>
          </p:cNvPicPr>
          <p:nvPr/>
        </p:nvPicPr>
        <p:blipFill>
          <a:blip r:embed="rId3" cstate="print"/>
          <a:srcRect/>
          <a:stretch>
            <a:fillRect/>
          </a:stretch>
        </p:blipFill>
        <p:spPr bwMode="auto">
          <a:xfrm>
            <a:off x="6735890" y="1828800"/>
            <a:ext cx="1950910" cy="2209800"/>
          </a:xfrm>
          <a:prstGeom prst="rect">
            <a:avLst/>
          </a:prstGeom>
          <a:noFill/>
        </p:spPr>
      </p:pic>
    </p:spTree>
    <p:extLst>
      <p:ext uri="{BB962C8B-B14F-4D97-AF65-F5344CB8AC3E}">
        <p14:creationId xmlns:p14="http://schemas.microsoft.com/office/powerpoint/2010/main" val="114236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Carl Taylor’s  “Free Version of the Hippocratic Oath” (1966)</a:t>
            </a:r>
          </a:p>
        </p:txBody>
      </p:sp>
      <p:sp>
        <p:nvSpPr>
          <p:cNvPr id="3" name="Content Placeholder 2"/>
          <p:cNvSpPr>
            <a:spLocks noGrp="1"/>
          </p:cNvSpPr>
          <p:nvPr>
            <p:ph idx="1"/>
          </p:nvPr>
        </p:nvSpPr>
        <p:spPr/>
        <p:txBody>
          <a:bodyPr>
            <a:normAutofit fontScale="92500" lnSpcReduction="20000"/>
          </a:bodyPr>
          <a:lstStyle/>
          <a:p>
            <a:pPr>
              <a:buNone/>
            </a:pPr>
            <a:endParaRPr lang="en-US" dirty="0"/>
          </a:p>
          <a:p>
            <a:r>
              <a:rPr lang="en-US" dirty="0"/>
              <a:t>Example of an oath that uniquely included many Global Health Ethics elements.</a:t>
            </a:r>
          </a:p>
          <a:p>
            <a:r>
              <a:rPr lang="en-US" dirty="0"/>
              <a:t>Includes:</a:t>
            </a:r>
          </a:p>
          <a:p>
            <a:pPr lvl="1"/>
            <a:r>
              <a:rPr lang="en-US" dirty="0"/>
              <a:t>Share science, regardless of nationality</a:t>
            </a:r>
          </a:p>
          <a:p>
            <a:pPr lvl="1"/>
            <a:r>
              <a:rPr lang="en-US" dirty="0"/>
              <a:t>Secure esteem of and collaborate with national physicians</a:t>
            </a:r>
          </a:p>
          <a:p>
            <a:pPr lvl="1"/>
            <a:r>
              <a:rPr lang="en-US" dirty="0"/>
              <a:t>Worldwide mindset over National borders</a:t>
            </a:r>
          </a:p>
          <a:p>
            <a:pPr lvl="1"/>
            <a:r>
              <a:rPr lang="en-US" dirty="0"/>
              <a:t>Look for causes of causes (SDH)</a:t>
            </a:r>
          </a:p>
          <a:p>
            <a:pPr lvl="1"/>
            <a:r>
              <a:rPr lang="en-US" dirty="0" err="1"/>
              <a:t>Wholistic</a:t>
            </a:r>
            <a:r>
              <a:rPr lang="en-US" dirty="0"/>
              <a:t> approach w/ respect for culture/beliefs</a:t>
            </a:r>
          </a:p>
          <a:p>
            <a:pPr lvl="1"/>
            <a:r>
              <a:rPr lang="en-US" dirty="0"/>
              <a:t>Community concern, without forgetting individual</a:t>
            </a:r>
          </a:p>
          <a:p>
            <a:endParaRPr lang="en-US" dirty="0"/>
          </a:p>
        </p:txBody>
      </p:sp>
    </p:spTree>
    <p:extLst>
      <p:ext uri="{BB962C8B-B14F-4D97-AF65-F5344CB8AC3E}">
        <p14:creationId xmlns:p14="http://schemas.microsoft.com/office/powerpoint/2010/main" val="119461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Key Principles in Global Health Ethics</a:t>
            </a:r>
          </a:p>
        </p:txBody>
      </p:sp>
      <p:sp>
        <p:nvSpPr>
          <p:cNvPr id="3" name="Content Placeholder 2"/>
          <p:cNvSpPr>
            <a:spLocks noGrp="1"/>
          </p:cNvSpPr>
          <p:nvPr>
            <p:ph idx="1"/>
          </p:nvPr>
        </p:nvSpPr>
        <p:spPr/>
        <p:txBody>
          <a:bodyPr>
            <a:normAutofit/>
          </a:bodyPr>
          <a:lstStyle/>
          <a:p>
            <a:r>
              <a:rPr lang="en-US" dirty="0"/>
              <a:t>GH Ethics as a discipline recognizes that other approaches to ethics do not often adequately address principles of </a:t>
            </a:r>
            <a:r>
              <a:rPr lang="en-US" b="1" i="1" dirty="0"/>
              <a:t>Social Justice</a:t>
            </a:r>
            <a:r>
              <a:rPr lang="en-US" dirty="0"/>
              <a:t>:</a:t>
            </a:r>
          </a:p>
          <a:p>
            <a:pPr lvl="1"/>
            <a:r>
              <a:rPr lang="en-US" dirty="0"/>
              <a:t>Equity</a:t>
            </a:r>
          </a:p>
          <a:p>
            <a:pPr lvl="1"/>
            <a:r>
              <a:rPr lang="en-US" dirty="0"/>
              <a:t>Reciprocity</a:t>
            </a:r>
          </a:p>
          <a:p>
            <a:pPr lvl="1"/>
            <a:r>
              <a:rPr lang="en-US" dirty="0"/>
              <a:t>Complementarity</a:t>
            </a:r>
          </a:p>
          <a:p>
            <a:pPr lvl="1"/>
            <a:r>
              <a:rPr lang="en-US" dirty="0"/>
              <a:t>Sustainability</a:t>
            </a:r>
          </a:p>
          <a:p>
            <a:pPr lvl="1"/>
            <a:r>
              <a:rPr lang="en-US" dirty="0"/>
              <a:t>Health as a Human Right</a:t>
            </a:r>
          </a:p>
          <a:p>
            <a:pPr marL="0" indent="0">
              <a:buNone/>
            </a:pPr>
            <a:endParaRPr lang="en-US" b="1" dirty="0"/>
          </a:p>
          <a:p>
            <a:endParaRPr lang="en-US" dirty="0"/>
          </a:p>
        </p:txBody>
      </p:sp>
    </p:spTree>
    <p:extLst>
      <p:ext uri="{BB962C8B-B14F-4D97-AF65-F5344CB8AC3E}">
        <p14:creationId xmlns:p14="http://schemas.microsoft.com/office/powerpoint/2010/main" val="4135464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Equity?:  </a:t>
            </a:r>
            <a:r>
              <a:rPr lang="en-US" dirty="0"/>
              <a:t>Guess the Number…</a:t>
            </a:r>
          </a:p>
        </p:txBody>
      </p:sp>
      <p:sp>
        <p:nvSpPr>
          <p:cNvPr id="3" name="Content Placeholder 2"/>
          <p:cNvSpPr>
            <a:spLocks noGrp="1"/>
          </p:cNvSpPr>
          <p:nvPr>
            <p:ph idx="1"/>
          </p:nvPr>
        </p:nvSpPr>
        <p:spPr>
          <a:xfrm>
            <a:off x="762000" y="1600200"/>
            <a:ext cx="8077200" cy="4755360"/>
          </a:xfrm>
        </p:spPr>
        <p:txBody>
          <a:bodyPr>
            <a:normAutofit fontScale="70000" lnSpcReduction="20000"/>
          </a:bodyPr>
          <a:lstStyle/>
          <a:p>
            <a:r>
              <a:rPr lang="en-US" dirty="0"/>
              <a:t>The richest 1/5</a:t>
            </a:r>
            <a:r>
              <a:rPr lang="en-US" baseline="30000" dirty="0"/>
              <a:t>th</a:t>
            </a:r>
            <a:r>
              <a:rPr lang="en-US" dirty="0"/>
              <a:t> of the world consume ______% of all goods and services. </a:t>
            </a:r>
          </a:p>
          <a:p>
            <a:r>
              <a:rPr lang="en-US" dirty="0"/>
              <a:t>The 3 richest people in the world have assets that exceed the combined GDP of _____ least-developed countries.</a:t>
            </a:r>
          </a:p>
          <a:p>
            <a:r>
              <a:rPr lang="en-US" dirty="0"/>
              <a:t>The world’s 358 richest individuals have a combined wealth equal to the annual income of the poorest _____ % of the world’s population.</a:t>
            </a:r>
          </a:p>
          <a:p>
            <a:r>
              <a:rPr lang="en-US" dirty="0"/>
              <a:t>90% of global expenditure on medical research is focused on diseases causing _______% of the global burden of disease</a:t>
            </a:r>
            <a:endParaRPr lang="en-US" sz="3600" dirty="0"/>
          </a:p>
          <a:p>
            <a:r>
              <a:rPr lang="en-US" dirty="0"/>
              <a:t>Of 1,223 new drugs developed between 1975 and 1997, only ______  were for the treatment of tropical diseases</a:t>
            </a:r>
            <a:endParaRPr lang="en-US" sz="3600" dirty="0"/>
          </a:p>
          <a:p>
            <a:r>
              <a:rPr lang="en-US" dirty="0"/>
              <a:t>_______% of U.S. government research is devoted to military research</a:t>
            </a:r>
            <a:endParaRPr lang="en-US" sz="3600" dirty="0"/>
          </a:p>
          <a:p>
            <a:r>
              <a:rPr lang="en-US" dirty="0"/>
              <a:t>U.S. spends _______% of total health care expenditures in the world on 5% of the world’s population</a:t>
            </a:r>
            <a:endParaRPr lang="en-US" sz="3600" dirty="0"/>
          </a:p>
          <a:p>
            <a:endParaRPr lang="en-US" dirty="0"/>
          </a:p>
        </p:txBody>
      </p:sp>
      <p:sp>
        <p:nvSpPr>
          <p:cNvPr id="4" name="Rectangle 3"/>
          <p:cNvSpPr/>
          <p:nvPr/>
        </p:nvSpPr>
        <p:spPr>
          <a:xfrm>
            <a:off x="762000" y="6338067"/>
            <a:ext cx="9144000" cy="400110"/>
          </a:xfrm>
          <a:prstGeom prst="rect">
            <a:avLst/>
          </a:prstGeom>
        </p:spPr>
        <p:txBody>
          <a:bodyPr wrap="square">
            <a:spAutoFit/>
          </a:bodyPr>
          <a:lstStyle/>
          <a:p>
            <a:r>
              <a:rPr lang="en-US" sz="1000" dirty="0"/>
              <a:t>From Spann, Stephen, AAFP (Accessed: www.fmdrl.org 10/2/2009)</a:t>
            </a:r>
            <a:endParaRPr lang="de-DE" sz="1000" dirty="0"/>
          </a:p>
          <a:p>
            <a:r>
              <a:rPr lang="de-DE" sz="1000" dirty="0"/>
              <a:t>Benatar SR et al. </a:t>
            </a:r>
            <a:r>
              <a:rPr lang="en-US" sz="1000" dirty="0"/>
              <a:t>Global health ethics: the rationale for mutual caring.  International Affairs 2003;79:107-138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Human Rights in Global Health Ethics</a:t>
            </a:r>
          </a:p>
        </p:txBody>
      </p:sp>
      <p:sp>
        <p:nvSpPr>
          <p:cNvPr id="3" name="Content Placeholder 2"/>
          <p:cNvSpPr>
            <a:spLocks noGrp="1"/>
          </p:cNvSpPr>
          <p:nvPr>
            <p:ph idx="1"/>
          </p:nvPr>
        </p:nvSpPr>
        <p:spPr/>
        <p:txBody>
          <a:bodyPr>
            <a:normAutofit lnSpcReduction="10000"/>
          </a:bodyPr>
          <a:lstStyle/>
          <a:p>
            <a:r>
              <a:rPr lang="en-US" dirty="0"/>
              <a:t>Take a few minutes to read “The Importance of Ethical &amp; Human Rights Issues in Global Health” and “The Foundations for Health and Human Rights” (</a:t>
            </a:r>
            <a:r>
              <a:rPr lang="en-US" dirty="0" err="1"/>
              <a:t>Skolnik</a:t>
            </a:r>
            <a:r>
              <a:rPr lang="en-US" dirty="0"/>
              <a:t>, </a:t>
            </a:r>
            <a:r>
              <a:rPr lang="en-US" dirty="0" err="1"/>
              <a:t>Ch</a:t>
            </a:r>
            <a:r>
              <a:rPr lang="en-US" dirty="0"/>
              <a:t> 4, pp71-73)</a:t>
            </a:r>
          </a:p>
          <a:p>
            <a:r>
              <a:rPr lang="en-US" dirty="0"/>
              <a:t>Discussion Questions:</a:t>
            </a:r>
          </a:p>
          <a:p>
            <a:pPr lvl="1"/>
            <a:r>
              <a:rPr lang="en-US" i="1" dirty="0"/>
              <a:t>Do you think people have a “right to health”?</a:t>
            </a:r>
          </a:p>
          <a:p>
            <a:pPr lvl="1"/>
            <a:r>
              <a:rPr lang="en-US" i="1" dirty="0"/>
              <a:t>How are human rights linked to health?</a:t>
            </a:r>
          </a:p>
          <a:p>
            <a:pPr lvl="1"/>
            <a:r>
              <a:rPr lang="en-US" i="1" dirty="0"/>
              <a:t>What are strengths and weakness of a rights-based approach to ethics?</a:t>
            </a:r>
          </a:p>
        </p:txBody>
      </p:sp>
    </p:spTree>
    <p:extLst>
      <p:ext uri="{BB962C8B-B14F-4D97-AF65-F5344CB8AC3E}">
        <p14:creationId xmlns:p14="http://schemas.microsoft.com/office/powerpoint/2010/main" val="420011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Health &amp; Human Rights Documents</a:t>
            </a:r>
          </a:p>
        </p:txBody>
      </p:sp>
      <p:sp>
        <p:nvSpPr>
          <p:cNvPr id="3" name="Content Placeholder 2"/>
          <p:cNvSpPr>
            <a:spLocks noGrp="1"/>
          </p:cNvSpPr>
          <p:nvPr>
            <p:ph idx="1"/>
          </p:nvPr>
        </p:nvSpPr>
        <p:spPr/>
        <p:txBody>
          <a:bodyPr>
            <a:normAutofit fontScale="77500" lnSpcReduction="20000"/>
          </a:bodyPr>
          <a:lstStyle/>
          <a:p>
            <a:r>
              <a:rPr lang="en-US" dirty="0"/>
              <a:t>WHO Constitution 1946: </a:t>
            </a:r>
            <a:r>
              <a:rPr lang="en-US" i="1" dirty="0"/>
              <a:t>The enjoyment of the highest attainable standard of health is one of the fundamental </a:t>
            </a:r>
            <a:r>
              <a:rPr lang="en-US" i="1" u="sng" dirty="0"/>
              <a:t>rights</a:t>
            </a:r>
            <a:r>
              <a:rPr lang="en-US" i="1" dirty="0"/>
              <a:t> of every human being. </a:t>
            </a:r>
          </a:p>
          <a:p>
            <a:r>
              <a:rPr lang="en-US" dirty="0"/>
              <a:t>UN Declaration of Human Rights (UNDHR)1948, Article 25: </a:t>
            </a:r>
            <a:r>
              <a:rPr lang="en-US" i="1" dirty="0"/>
              <a:t>Everyone has the </a:t>
            </a:r>
            <a:r>
              <a:rPr lang="en-US" i="1" u="sng" dirty="0"/>
              <a:t>right</a:t>
            </a:r>
            <a:r>
              <a:rPr lang="en-US" i="1" dirty="0"/>
              <a:t> to a standard of living adequate for the health and well-being of himself (sic) and of his family…</a:t>
            </a:r>
          </a:p>
          <a:p>
            <a:r>
              <a:rPr lang="en-US" dirty="0"/>
              <a:t>Declaration of Alma-Ata 1978:  </a:t>
            </a:r>
            <a:r>
              <a:rPr lang="en-US" i="1" dirty="0"/>
              <a:t>Primary health care is essential health care…</a:t>
            </a:r>
          </a:p>
          <a:p>
            <a:r>
              <a:rPr lang="en-US" dirty="0"/>
              <a:t>International Bill of Human Rights =</a:t>
            </a:r>
          </a:p>
          <a:p>
            <a:pPr marL="457200" lvl="1" indent="0">
              <a:buNone/>
            </a:pPr>
            <a:r>
              <a:rPr lang="en-US" dirty="0"/>
              <a:t>UNDHR + </a:t>
            </a:r>
          </a:p>
          <a:p>
            <a:pPr marL="457200" lvl="1" indent="0">
              <a:buNone/>
            </a:pPr>
            <a:r>
              <a:rPr lang="en-US" dirty="0"/>
              <a:t>ICCPR (International Covenant on Civil &amp; Political Rights) + </a:t>
            </a:r>
          </a:p>
          <a:p>
            <a:pPr marL="457200" lvl="1" indent="0">
              <a:buNone/>
            </a:pPr>
            <a:r>
              <a:rPr lang="en-US" dirty="0"/>
              <a:t>ICESCR (Intl Covenant on Economic, Social, and Cultural Rights)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Human Rights in Global Health Ethics</a:t>
            </a:r>
          </a:p>
        </p:txBody>
      </p:sp>
      <p:sp>
        <p:nvSpPr>
          <p:cNvPr id="3" name="Content Placeholder 2"/>
          <p:cNvSpPr>
            <a:spLocks noGrp="1"/>
          </p:cNvSpPr>
          <p:nvPr>
            <p:ph idx="1"/>
          </p:nvPr>
        </p:nvSpPr>
        <p:spPr/>
        <p:txBody>
          <a:bodyPr>
            <a:normAutofit/>
          </a:bodyPr>
          <a:lstStyle/>
          <a:p>
            <a:r>
              <a:rPr lang="en-US" dirty="0"/>
              <a:t>Read the bracketed sections from pp xxiv-xxvi and pp17-19 of Paul Farmer’s </a:t>
            </a:r>
            <a:r>
              <a:rPr lang="en-US" i="1" dirty="0"/>
              <a:t>Pathologies of Power</a:t>
            </a:r>
          </a:p>
          <a:p>
            <a:r>
              <a:rPr lang="en-US" dirty="0"/>
              <a:t>Discussion questions:</a:t>
            </a:r>
          </a:p>
          <a:p>
            <a:pPr lvl="1"/>
            <a:r>
              <a:rPr lang="en-US" i="1" dirty="0"/>
              <a:t>How does Paul Farmer expand on Human Rights as the foundational principle in Global Health Ethics? </a:t>
            </a:r>
          </a:p>
          <a:p>
            <a:pPr lvl="1"/>
            <a:r>
              <a:rPr lang="en-US" i="1" dirty="0"/>
              <a:t>How does a rights-based approach affect our approach to HIV and TB management?</a:t>
            </a:r>
          </a:p>
        </p:txBody>
      </p:sp>
    </p:spTree>
    <p:extLst>
      <p:ext uri="{BB962C8B-B14F-4D97-AF65-F5344CB8AC3E}">
        <p14:creationId xmlns:p14="http://schemas.microsoft.com/office/powerpoint/2010/main" val="84623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Research in Global Health Ethics</a:t>
            </a:r>
          </a:p>
        </p:txBody>
      </p:sp>
      <p:sp>
        <p:nvSpPr>
          <p:cNvPr id="3" name="Content Placeholder 2"/>
          <p:cNvSpPr>
            <a:spLocks noGrp="1"/>
          </p:cNvSpPr>
          <p:nvPr>
            <p:ph idx="1"/>
          </p:nvPr>
        </p:nvSpPr>
        <p:spPr/>
        <p:txBody>
          <a:bodyPr>
            <a:normAutofit fontScale="92500" lnSpcReduction="20000"/>
          </a:bodyPr>
          <a:lstStyle/>
          <a:p>
            <a:r>
              <a:rPr lang="en-US" dirty="0"/>
              <a:t>History has played a central role in informing the ethics of research on human subjects</a:t>
            </a:r>
          </a:p>
          <a:p>
            <a:r>
              <a:rPr lang="en-US" dirty="0"/>
              <a:t>Victims typically are those belonging to “vulnerable populations” such as:</a:t>
            </a:r>
          </a:p>
          <a:p>
            <a:pPr lvl="1"/>
            <a:r>
              <a:rPr lang="en-US" dirty="0"/>
              <a:t>Prisoners of war (EXAMPLE: Nazi Medical Experiments)</a:t>
            </a:r>
          </a:p>
          <a:p>
            <a:pPr lvl="1"/>
            <a:r>
              <a:rPr lang="en-US" dirty="0"/>
              <a:t>People with developmental delays and mentally retardation (EXAMPLE: </a:t>
            </a:r>
            <a:r>
              <a:rPr lang="en-US" dirty="0" err="1"/>
              <a:t>Willowbrook</a:t>
            </a:r>
            <a:r>
              <a:rPr lang="en-US" dirty="0"/>
              <a:t> Hepatitis Study)</a:t>
            </a:r>
          </a:p>
          <a:p>
            <a:pPr lvl="1"/>
            <a:r>
              <a:rPr lang="en-US" dirty="0"/>
              <a:t>Poor, uneducated minorities (EXAMPLES: Tuskegee Syphilis Study; Henrietta Lacks’ “HeLa” Cells)</a:t>
            </a:r>
          </a:p>
          <a:p>
            <a:pPr lvl="1"/>
            <a:r>
              <a:rPr lang="en-US" dirty="0"/>
              <a:t>Poor, medically needy (EXAMPLE: Short Course AZT Trials)</a:t>
            </a:r>
          </a:p>
          <a:p>
            <a:endParaRPr lang="en-US" dirty="0"/>
          </a:p>
        </p:txBody>
      </p:sp>
      <p:sp>
        <p:nvSpPr>
          <p:cNvPr id="4" name="TextBox 3"/>
          <p:cNvSpPr txBox="1"/>
          <p:nvPr/>
        </p:nvSpPr>
        <p:spPr>
          <a:xfrm>
            <a:off x="457200" y="6488668"/>
            <a:ext cx="8534400" cy="369332"/>
          </a:xfrm>
          <a:prstGeom prst="rect">
            <a:avLst/>
          </a:prstGeom>
          <a:noFill/>
        </p:spPr>
        <p:txBody>
          <a:bodyPr wrap="square" rtlCol="0">
            <a:spAutoFit/>
          </a:bodyPr>
          <a:lstStyle/>
          <a:p>
            <a:r>
              <a:rPr lang="en-US" dirty="0"/>
              <a:t>Adapted from Nancy Elder, Global Health Research Ethics History Lessons, 2016</a:t>
            </a:r>
          </a:p>
        </p:txBody>
      </p:sp>
    </p:spTree>
    <p:extLst>
      <p:ext uri="{BB962C8B-B14F-4D97-AF65-F5344CB8AC3E}">
        <p14:creationId xmlns:p14="http://schemas.microsoft.com/office/powerpoint/2010/main" val="714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Goals:</a:t>
            </a:r>
          </a:p>
        </p:txBody>
      </p:sp>
      <p:sp>
        <p:nvSpPr>
          <p:cNvPr id="3" name="Content Placeholder 2"/>
          <p:cNvSpPr>
            <a:spLocks noGrp="1"/>
          </p:cNvSpPr>
          <p:nvPr>
            <p:ph idx="1"/>
          </p:nvPr>
        </p:nvSpPr>
        <p:spPr/>
        <p:txBody>
          <a:bodyPr>
            <a:normAutofit fontScale="85000" lnSpcReduction="20000"/>
          </a:bodyPr>
          <a:lstStyle/>
          <a:p>
            <a:r>
              <a:rPr lang="en-US" dirty="0"/>
              <a:t>Define GLOBAL HEALTH ETHICS </a:t>
            </a:r>
          </a:p>
          <a:p>
            <a:r>
              <a:rPr lang="en-US" dirty="0"/>
              <a:t>Describe the key principles of MEDICAL ETHICS</a:t>
            </a:r>
          </a:p>
          <a:p>
            <a:r>
              <a:rPr lang="en-US" dirty="0"/>
              <a:t>Review the historical development of ETHICS</a:t>
            </a:r>
          </a:p>
          <a:p>
            <a:r>
              <a:rPr lang="en-US" dirty="0"/>
              <a:t>Discuss the HUMAN RIGHTS approach in global health ethics</a:t>
            </a:r>
          </a:p>
          <a:p>
            <a:r>
              <a:rPr lang="en-US" dirty="0"/>
              <a:t>Apply global health ethics to important CURRENT ISSUES including resource limitations, human research among vulnerable populations, and limited healthcare professional human resources</a:t>
            </a:r>
          </a:p>
          <a:p>
            <a:r>
              <a:rPr lang="en-US" dirty="0"/>
              <a:t>List important GUIDING DOCUMENTS on GH Ethics physicians caring for vulnerable populations must know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8438"/>
            <a:ext cx="7499350" cy="1020762"/>
          </a:xfrm>
        </p:spPr>
        <p:txBody>
          <a:bodyPr/>
          <a:lstStyle/>
          <a:p>
            <a:pPr fontAlgn="auto">
              <a:spcAft>
                <a:spcPts val="0"/>
              </a:spcAft>
              <a:defRPr/>
            </a:pPr>
            <a:r>
              <a:rPr lang="en-US" dirty="0">
                <a:solidFill>
                  <a:srgbClr val="FF0000"/>
                </a:solidFill>
              </a:rPr>
              <a:t>Nazi “Medical” Experiments</a:t>
            </a:r>
          </a:p>
        </p:txBody>
      </p:sp>
      <p:pic>
        <p:nvPicPr>
          <p:cNvPr id="15363" name="Picture 2" descr="http://upload.wikimedia.org/wikipedia/en/thumb/4/4c/Dachau_cold_water_immersion.jpg/220px-Dachau_cold_water_immersion.jpg">
            <a:hlinkClick r:id="rId3"/>
          </p:cNvPr>
          <p:cNvPicPr>
            <a:picLocks noChangeAspect="1" noChangeArrowheads="1"/>
          </p:cNvPicPr>
          <p:nvPr/>
        </p:nvPicPr>
        <p:blipFill>
          <a:blip r:embed="rId4" cstate="print"/>
          <a:srcRect/>
          <a:stretch>
            <a:fillRect/>
          </a:stretch>
        </p:blipFill>
        <p:spPr bwMode="auto">
          <a:xfrm>
            <a:off x="1465613" y="1357312"/>
            <a:ext cx="2095500" cy="1400175"/>
          </a:xfrm>
          <a:prstGeom prst="rect">
            <a:avLst/>
          </a:prstGeom>
          <a:noFill/>
          <a:ln w="9525">
            <a:noFill/>
            <a:miter lim="800000"/>
            <a:headEnd/>
            <a:tailEnd/>
          </a:ln>
        </p:spPr>
      </p:pic>
      <p:pic>
        <p:nvPicPr>
          <p:cNvPr id="15364" name="Picture 6" descr="A victim of a Nazi medical experiment is immersed in icy water at the Dachau concentration camp. SS doctor Sigmund Rascher oversees the experiment. Germany, 1942."/>
          <p:cNvPicPr>
            <a:picLocks noChangeAspect="1" noChangeArrowheads="1"/>
          </p:cNvPicPr>
          <p:nvPr/>
        </p:nvPicPr>
        <p:blipFill>
          <a:blip r:embed="rId5" cstate="print"/>
          <a:srcRect/>
          <a:stretch>
            <a:fillRect/>
          </a:stretch>
        </p:blipFill>
        <p:spPr bwMode="auto">
          <a:xfrm>
            <a:off x="4044538" y="1357312"/>
            <a:ext cx="4572000" cy="3371850"/>
          </a:xfrm>
          <a:prstGeom prst="rect">
            <a:avLst/>
          </a:prstGeom>
          <a:noFill/>
          <a:ln w="9525">
            <a:noFill/>
            <a:miter lim="800000"/>
            <a:headEnd/>
            <a:tailEnd/>
          </a:ln>
        </p:spPr>
      </p:pic>
      <p:pic>
        <p:nvPicPr>
          <p:cNvPr id="15365" name="Picture 8" descr="A prisoner in a compression chamber loses consciousness (and later dies) during an experiment to determine altitudes at which aircraft crews could survive without oxygen. Dachau, Germany, 1942."/>
          <p:cNvPicPr>
            <a:picLocks noChangeAspect="1" noChangeArrowheads="1"/>
          </p:cNvPicPr>
          <p:nvPr/>
        </p:nvPicPr>
        <p:blipFill>
          <a:blip r:embed="rId6" cstate="print"/>
          <a:srcRect/>
          <a:stretch>
            <a:fillRect/>
          </a:stretch>
        </p:blipFill>
        <p:spPr bwMode="auto">
          <a:xfrm>
            <a:off x="1447800" y="2895600"/>
            <a:ext cx="2438400" cy="3514725"/>
          </a:xfrm>
          <a:prstGeom prst="rect">
            <a:avLst/>
          </a:prstGeom>
          <a:noFill/>
          <a:ln w="9525">
            <a:noFill/>
            <a:miter lim="800000"/>
            <a:headEnd/>
            <a:tailEnd/>
          </a:ln>
        </p:spPr>
      </p:pic>
      <p:sp>
        <p:nvSpPr>
          <p:cNvPr id="15366" name="TextBox 5"/>
          <p:cNvSpPr txBox="1">
            <a:spLocks noChangeArrowheads="1"/>
          </p:cNvSpPr>
          <p:nvPr/>
        </p:nvSpPr>
        <p:spPr bwMode="auto">
          <a:xfrm>
            <a:off x="4038600" y="4876800"/>
            <a:ext cx="4953000" cy="1816100"/>
          </a:xfrm>
          <a:prstGeom prst="rect">
            <a:avLst/>
          </a:prstGeom>
          <a:noFill/>
          <a:ln w="9525">
            <a:noFill/>
            <a:miter lim="800000"/>
            <a:headEnd/>
            <a:tailEnd/>
          </a:ln>
        </p:spPr>
        <p:txBody>
          <a:bodyPr>
            <a:spAutoFit/>
          </a:bodyPr>
          <a:lstStyle/>
          <a:p>
            <a:r>
              <a:rPr lang="en-US" sz="1600" dirty="0">
                <a:latin typeface="Gill Sans MT" pitchFamily="34" charset="0"/>
              </a:rPr>
              <a:t>A series of medical experiments occurred on large numbers of prisoners by the German Nazi regime in its concentration camps during World War II. Prisoners were coerced into participating: they did not willingly volunteer and there was never informed consent. Typically, the experiments resulted in death, disfigurement or permanent disability. </a:t>
            </a:r>
          </a:p>
        </p:txBody>
      </p:sp>
    </p:spTree>
    <p:extLst>
      <p:ext uri="{BB962C8B-B14F-4D97-AF65-F5344CB8AC3E}">
        <p14:creationId xmlns:p14="http://schemas.microsoft.com/office/powerpoint/2010/main" val="36867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barn(inVertical)">
                                      <p:cBhvr>
                                        <p:cTn id="7" dur="500"/>
                                        <p:tgtEl>
                                          <p:spTgt spid="15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fontAlgn="auto">
              <a:spcAft>
                <a:spcPts val="0"/>
              </a:spcAft>
              <a:defRPr/>
            </a:pPr>
            <a:r>
              <a:rPr lang="en-US" dirty="0" err="1">
                <a:solidFill>
                  <a:srgbClr val="FF0000"/>
                </a:solidFill>
              </a:rPr>
              <a:t>Willowbrook</a:t>
            </a:r>
            <a:r>
              <a:rPr lang="en-US" dirty="0">
                <a:solidFill>
                  <a:srgbClr val="FF0000"/>
                </a:solidFill>
              </a:rPr>
              <a:t> Hepatitis Study</a:t>
            </a:r>
          </a:p>
        </p:txBody>
      </p:sp>
      <p:pic>
        <p:nvPicPr>
          <p:cNvPr id="16387" name="Picture 2" descr="http://1.bp.blogspot.com/_NVycPjeefhI/SOaDUDLwsUI/AAAAAAAAACU/ZYB6kkQJYB4/s320/Admin+Bldg.gif">
            <a:hlinkClick r:id="rId2"/>
          </p:cNvPr>
          <p:cNvPicPr>
            <a:picLocks noChangeAspect="1" noChangeArrowheads="1"/>
          </p:cNvPicPr>
          <p:nvPr/>
        </p:nvPicPr>
        <p:blipFill>
          <a:blip r:embed="rId3" cstate="print"/>
          <a:srcRect/>
          <a:stretch>
            <a:fillRect/>
          </a:stretch>
        </p:blipFill>
        <p:spPr bwMode="auto">
          <a:xfrm>
            <a:off x="1371600" y="1600200"/>
            <a:ext cx="3048000" cy="2162175"/>
          </a:xfrm>
          <a:prstGeom prst="rect">
            <a:avLst/>
          </a:prstGeom>
          <a:noFill/>
          <a:ln w="9525">
            <a:noFill/>
            <a:miter lim="800000"/>
            <a:headEnd/>
            <a:tailEnd/>
          </a:ln>
        </p:spPr>
      </p:pic>
      <p:pic>
        <p:nvPicPr>
          <p:cNvPr id="16388" name="Picture 4" descr="http://2.bp.blogspot.com/_NVycPjeefhI/R_A3Oo0tBxI/AAAAAAAAABE/o_3Zpg6erm0/s200/willowbrook.jpg">
            <a:hlinkClick r:id="rId4"/>
          </p:cNvPr>
          <p:cNvPicPr>
            <a:picLocks noChangeAspect="1" noChangeArrowheads="1"/>
          </p:cNvPicPr>
          <p:nvPr/>
        </p:nvPicPr>
        <p:blipFill>
          <a:blip r:embed="rId5" cstate="print"/>
          <a:srcRect/>
          <a:stretch>
            <a:fillRect/>
          </a:stretch>
        </p:blipFill>
        <p:spPr bwMode="auto">
          <a:xfrm>
            <a:off x="5334000" y="1905000"/>
            <a:ext cx="1714500" cy="1285875"/>
          </a:xfrm>
          <a:prstGeom prst="rect">
            <a:avLst/>
          </a:prstGeom>
          <a:noFill/>
          <a:ln w="9525">
            <a:noFill/>
            <a:miter lim="800000"/>
            <a:headEnd/>
            <a:tailEnd/>
          </a:ln>
        </p:spPr>
      </p:pic>
      <p:sp>
        <p:nvSpPr>
          <p:cNvPr id="16389" name="TextBox 4"/>
          <p:cNvSpPr txBox="1">
            <a:spLocks noChangeArrowheads="1"/>
          </p:cNvSpPr>
          <p:nvPr/>
        </p:nvSpPr>
        <p:spPr bwMode="auto">
          <a:xfrm>
            <a:off x="1447800" y="3962400"/>
            <a:ext cx="7162800" cy="3140075"/>
          </a:xfrm>
          <a:prstGeom prst="rect">
            <a:avLst/>
          </a:prstGeom>
          <a:noFill/>
          <a:ln w="9525">
            <a:noFill/>
            <a:miter lim="800000"/>
            <a:headEnd/>
            <a:tailEnd/>
          </a:ln>
        </p:spPr>
        <p:txBody>
          <a:bodyPr>
            <a:spAutoFit/>
          </a:bodyPr>
          <a:lstStyle/>
          <a:p>
            <a:r>
              <a:rPr lang="en-US" dirty="0">
                <a:latin typeface="Gill Sans MT" pitchFamily="34" charset="0"/>
              </a:rPr>
              <a:t>1963-66:  Studies at </a:t>
            </a:r>
            <a:r>
              <a:rPr lang="en-US" dirty="0" err="1">
                <a:latin typeface="Gill Sans MT" pitchFamily="34" charset="0"/>
              </a:rPr>
              <a:t>Willowbrook</a:t>
            </a:r>
            <a:r>
              <a:rPr lang="en-US" dirty="0">
                <a:latin typeface="Gill Sans MT" pitchFamily="34" charset="0"/>
              </a:rPr>
              <a:t> State School, a New York institution of “mentally defective persons’ were designed to gain an understanding of the natural history of infectious hepatitis and subsequently to test the effects of gamma globulin in preventing or ameliorating the disease.  Children were deliberately infected with hepatitis virus; early subjects were fed extracts of stools from infected individuals and later subjects received injections of more purified virus preparations.  When overcrowding closed the school to new admissions, only those who agreed to participate in the study could be admitted.</a:t>
            </a:r>
            <a:br>
              <a:rPr lang="en-US" dirty="0">
                <a:latin typeface="Gill Sans MT" pitchFamily="34" charset="0"/>
              </a:rPr>
            </a:br>
            <a:br>
              <a:rPr lang="en-US" dirty="0">
                <a:latin typeface="Gill Sans MT" pitchFamily="34" charset="0"/>
              </a:rPr>
            </a:br>
            <a:endParaRPr lang="en-US" dirty="0">
              <a:latin typeface="Gill Sans MT" pitchFamily="34" charset="0"/>
            </a:endParaRPr>
          </a:p>
        </p:txBody>
      </p:sp>
    </p:spTree>
    <p:extLst>
      <p:ext uri="{BB962C8B-B14F-4D97-AF65-F5344CB8AC3E}">
        <p14:creationId xmlns:p14="http://schemas.microsoft.com/office/powerpoint/2010/main" val="28411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down)">
                                      <p:cBhvr>
                                        <p:cTn id="7" dur="500"/>
                                        <p:tgtEl>
                                          <p:spTgt spid="16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lstStyle/>
          <a:p>
            <a:pPr fontAlgn="auto">
              <a:spcAft>
                <a:spcPts val="0"/>
              </a:spcAft>
              <a:defRPr/>
            </a:pPr>
            <a:r>
              <a:rPr lang="en-US" dirty="0">
                <a:solidFill>
                  <a:srgbClr val="FF0000"/>
                </a:solidFill>
              </a:rPr>
              <a:t>Tuskegee Syphilis Study</a:t>
            </a:r>
          </a:p>
        </p:txBody>
      </p:sp>
      <p:pic>
        <p:nvPicPr>
          <p:cNvPr id="17411" name="Picture 2" descr="http://upload.wikimedia.org/wikipedia/commons/thumb/1/11/Tuskegee-syphilis-experiment-test-subjects.gif/250px-Tuskegee-syphilis-experiment-test-subjects.gif">
            <a:hlinkClick r:id="rId2"/>
          </p:cNvPr>
          <p:cNvPicPr>
            <a:picLocks noChangeAspect="1" noChangeArrowheads="1"/>
          </p:cNvPicPr>
          <p:nvPr/>
        </p:nvPicPr>
        <p:blipFill>
          <a:blip r:embed="rId3" cstate="print"/>
          <a:srcRect/>
          <a:stretch>
            <a:fillRect/>
          </a:stretch>
        </p:blipFill>
        <p:spPr bwMode="auto">
          <a:xfrm>
            <a:off x="5638800" y="1905000"/>
            <a:ext cx="3019425" cy="1981200"/>
          </a:xfrm>
          <a:prstGeom prst="rect">
            <a:avLst/>
          </a:prstGeom>
          <a:noFill/>
          <a:ln w="9525">
            <a:noFill/>
            <a:miter lim="800000"/>
            <a:headEnd/>
            <a:tailEnd/>
          </a:ln>
        </p:spPr>
      </p:pic>
      <p:pic>
        <p:nvPicPr>
          <p:cNvPr id="17412" name="Picture 4" descr="File:Tuskegee-syphilis-study doctor-injecting-subject.jpg">
            <a:hlinkClick r:id="rId4"/>
          </p:cNvPr>
          <p:cNvPicPr>
            <a:picLocks noChangeAspect="1" noChangeArrowheads="1"/>
          </p:cNvPicPr>
          <p:nvPr/>
        </p:nvPicPr>
        <p:blipFill>
          <a:blip r:embed="rId5" cstate="print"/>
          <a:srcRect/>
          <a:stretch>
            <a:fillRect/>
          </a:stretch>
        </p:blipFill>
        <p:spPr bwMode="auto">
          <a:xfrm>
            <a:off x="1219200" y="1219200"/>
            <a:ext cx="4267200" cy="3094038"/>
          </a:xfrm>
          <a:prstGeom prst="rect">
            <a:avLst/>
          </a:prstGeom>
          <a:noFill/>
          <a:ln w="9525">
            <a:noFill/>
            <a:miter lim="800000"/>
            <a:headEnd/>
            <a:tailEnd/>
          </a:ln>
        </p:spPr>
      </p:pic>
      <p:sp>
        <p:nvSpPr>
          <p:cNvPr id="17413" name="TextBox 4"/>
          <p:cNvSpPr txBox="1">
            <a:spLocks noChangeArrowheads="1"/>
          </p:cNvSpPr>
          <p:nvPr/>
        </p:nvSpPr>
        <p:spPr bwMode="auto">
          <a:xfrm>
            <a:off x="1295400" y="4419600"/>
            <a:ext cx="6858000" cy="2032000"/>
          </a:xfrm>
          <a:prstGeom prst="rect">
            <a:avLst/>
          </a:prstGeom>
          <a:noFill/>
          <a:ln w="9525">
            <a:noFill/>
            <a:miter lim="800000"/>
            <a:headEnd/>
            <a:tailEnd/>
          </a:ln>
        </p:spPr>
        <p:txBody>
          <a:bodyPr>
            <a:spAutoFit/>
          </a:bodyPr>
          <a:lstStyle/>
          <a:p>
            <a:r>
              <a:rPr lang="en-US" dirty="0">
                <a:latin typeface="Gill Sans MT" pitchFamily="34" charset="0"/>
              </a:rPr>
              <a:t>1932-1972: This research used disadvantaged, rural black men to study the untreated course syphilis. The men were offered free examinations and medical care, but were not informed of their disease, that they were participating in research, or that the research would not benefit them. Further, participants were deprived of effective treatment in order not to interrupt the project, long after such treatment became generally available</a:t>
            </a:r>
          </a:p>
        </p:txBody>
      </p:sp>
    </p:spTree>
    <p:extLst>
      <p:ext uri="{BB962C8B-B14F-4D97-AF65-F5344CB8AC3E}">
        <p14:creationId xmlns:p14="http://schemas.microsoft.com/office/powerpoint/2010/main" val="14767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barn(inVertical)">
                                      <p:cBhvr>
                                        <p:cTn id="7"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Henrietta Lacks: “HeLa” Cells</a:t>
            </a:r>
          </a:p>
        </p:txBody>
      </p:sp>
      <p:sp>
        <p:nvSpPr>
          <p:cNvPr id="3" name="Content Placeholder 2"/>
          <p:cNvSpPr>
            <a:spLocks noGrp="1"/>
          </p:cNvSpPr>
          <p:nvPr>
            <p:ph idx="1"/>
          </p:nvPr>
        </p:nvSpPr>
        <p:spPr>
          <a:xfrm>
            <a:off x="1066800" y="1447800"/>
            <a:ext cx="4572000" cy="5105400"/>
          </a:xfrm>
        </p:spPr>
        <p:txBody>
          <a:bodyPr/>
          <a:lstStyle/>
          <a:p>
            <a:r>
              <a:rPr lang="en-US" sz="2000" dirty="0"/>
              <a:t>Henrietta Lacks was a black tobacco farmer and mother of five, and though she died in 1951, her cells, code-named HeLa, live on. They were used to help develop our most important vaccines and cancer medications, in vitro fertilization, gene mapping, cloning. </a:t>
            </a:r>
          </a:p>
          <a:p>
            <a:r>
              <a:rPr lang="en-US" sz="2000" dirty="0"/>
              <a:t>The family didn’t learn of the cells until 20 years after </a:t>
            </a:r>
            <a:r>
              <a:rPr lang="en-US" sz="2000" dirty="0" err="1"/>
              <a:t>Lacks’s</a:t>
            </a:r>
            <a:r>
              <a:rPr lang="en-US" sz="2000" dirty="0"/>
              <a:t> death, when scientists began using her children in research without their knowledge. Later their medical records were released to the press and published without consent. </a:t>
            </a:r>
          </a:p>
        </p:txBody>
      </p:sp>
      <p:pic>
        <p:nvPicPr>
          <p:cNvPr id="4" name="Picture 3"/>
          <p:cNvPicPr>
            <a:picLocks noChangeAspect="1"/>
          </p:cNvPicPr>
          <p:nvPr/>
        </p:nvPicPr>
        <p:blipFill>
          <a:blip r:embed="rId2"/>
          <a:stretch>
            <a:fillRect/>
          </a:stretch>
        </p:blipFill>
        <p:spPr>
          <a:xfrm>
            <a:off x="6096000" y="1447800"/>
            <a:ext cx="2202260" cy="3352800"/>
          </a:xfrm>
          <a:prstGeom prst="rect">
            <a:avLst/>
          </a:prstGeom>
        </p:spPr>
      </p:pic>
    </p:spTree>
    <p:extLst>
      <p:ext uri="{BB962C8B-B14F-4D97-AF65-F5344CB8AC3E}">
        <p14:creationId xmlns:p14="http://schemas.microsoft.com/office/powerpoint/2010/main" val="19419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Research Guidelines in GH Ethics</a:t>
            </a:r>
          </a:p>
        </p:txBody>
      </p:sp>
      <p:sp>
        <p:nvSpPr>
          <p:cNvPr id="3" name="Content Placeholder 2"/>
          <p:cNvSpPr>
            <a:spLocks noGrp="1"/>
          </p:cNvSpPr>
          <p:nvPr>
            <p:ph idx="1"/>
          </p:nvPr>
        </p:nvSpPr>
        <p:spPr>
          <a:xfrm>
            <a:off x="457200" y="1600200"/>
            <a:ext cx="4876800" cy="5257800"/>
          </a:xfrm>
        </p:spPr>
        <p:txBody>
          <a:bodyPr>
            <a:normAutofit fontScale="77500" lnSpcReduction="20000"/>
          </a:bodyPr>
          <a:lstStyle/>
          <a:p>
            <a:r>
              <a:rPr lang="en-US" dirty="0"/>
              <a:t>Nuremberg Code, 1948</a:t>
            </a:r>
          </a:p>
          <a:p>
            <a:pPr lvl="1"/>
            <a:r>
              <a:rPr lang="en-US" dirty="0"/>
              <a:t>First U.S. guide for human research</a:t>
            </a:r>
          </a:p>
          <a:p>
            <a:r>
              <a:rPr lang="en-US" dirty="0"/>
              <a:t>WMA’s Declaration of Helsinki, 1964</a:t>
            </a:r>
          </a:p>
          <a:p>
            <a:pPr lvl="1"/>
            <a:r>
              <a:rPr lang="en-US" dirty="0"/>
              <a:t>Most influential international research ethics guidelines</a:t>
            </a:r>
          </a:p>
          <a:p>
            <a:pPr lvl="1"/>
            <a:r>
              <a:rPr lang="en-US" dirty="0"/>
              <a:t>Key audience is physicians</a:t>
            </a:r>
          </a:p>
          <a:p>
            <a:r>
              <a:rPr lang="en-US" dirty="0"/>
              <a:t>Belmont Report, 1974</a:t>
            </a:r>
          </a:p>
          <a:p>
            <a:pPr lvl="1"/>
            <a:r>
              <a:rPr lang="en-US" dirty="0"/>
              <a:t>U.S. National Research Act</a:t>
            </a:r>
          </a:p>
          <a:p>
            <a:r>
              <a:rPr lang="en-US" dirty="0"/>
              <a:t>US Patient’s Bill of Rights, 1996</a:t>
            </a:r>
          </a:p>
          <a:p>
            <a:pPr lvl="1"/>
            <a:r>
              <a:rPr lang="en-US" dirty="0"/>
              <a:t>Not specific to research</a:t>
            </a:r>
          </a:p>
          <a:p>
            <a:pPr lvl="1"/>
            <a:r>
              <a:rPr lang="en-US" dirty="0"/>
              <a:t>Authoritative legal document emphasizing patient autonomy/rights</a:t>
            </a:r>
          </a:p>
          <a:p>
            <a:pPr lvl="1"/>
            <a:endParaRPr lang="en-US" dirty="0"/>
          </a:p>
          <a:p>
            <a:pPr lvl="1"/>
            <a:endParaRPr lang="en-US" dirty="0"/>
          </a:p>
          <a:p>
            <a:endParaRPr lang="en-US" dirty="0"/>
          </a:p>
          <a:p>
            <a:endParaRPr lang="en-US" dirty="0"/>
          </a:p>
          <a:p>
            <a:endParaRPr lang="en-US" dirty="0"/>
          </a:p>
        </p:txBody>
      </p:sp>
      <p:pic>
        <p:nvPicPr>
          <p:cNvPr id="74754" name="Picture 2" descr="http://www.usrf.org/uro-video/Tuskegee_2004/Article_Header.jpg"/>
          <p:cNvPicPr>
            <a:picLocks noChangeAspect="1" noChangeArrowheads="1"/>
          </p:cNvPicPr>
          <p:nvPr/>
        </p:nvPicPr>
        <p:blipFill>
          <a:blip r:embed="rId3" cstate="print"/>
          <a:srcRect/>
          <a:stretch>
            <a:fillRect/>
          </a:stretch>
        </p:blipFill>
        <p:spPr bwMode="auto">
          <a:xfrm>
            <a:off x="5334000" y="1524000"/>
            <a:ext cx="3390900" cy="44386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Declaration of Helsinki</a:t>
            </a:r>
          </a:p>
        </p:txBody>
      </p:sp>
      <p:sp>
        <p:nvSpPr>
          <p:cNvPr id="3" name="Content Placeholder 2"/>
          <p:cNvSpPr>
            <a:spLocks noGrp="1"/>
          </p:cNvSpPr>
          <p:nvPr>
            <p:ph idx="1"/>
          </p:nvPr>
        </p:nvSpPr>
        <p:spPr/>
        <p:txBody>
          <a:bodyPr>
            <a:normAutofit fontScale="70000" lnSpcReduction="20000"/>
          </a:bodyPr>
          <a:lstStyle/>
          <a:p>
            <a:r>
              <a:rPr lang="en-US" dirty="0"/>
              <a:t>Read Table 4-2 (</a:t>
            </a:r>
            <a:r>
              <a:rPr lang="en-US" dirty="0" err="1"/>
              <a:t>Skolnik</a:t>
            </a:r>
            <a:r>
              <a:rPr lang="en-US" dirty="0"/>
              <a:t>, p78) and skim the revised  Declaration of Helsinki (2013)</a:t>
            </a:r>
          </a:p>
          <a:p>
            <a:r>
              <a:rPr lang="en-US" dirty="0"/>
              <a:t>Guidelines include:</a:t>
            </a:r>
          </a:p>
          <a:p>
            <a:pPr lvl="1"/>
            <a:r>
              <a:rPr lang="en-US" dirty="0"/>
              <a:t>Duty in Research: to protect life and dignity of participant</a:t>
            </a:r>
          </a:p>
          <a:p>
            <a:pPr lvl="1"/>
            <a:r>
              <a:rPr lang="en-US" dirty="0"/>
              <a:t>Conform to science</a:t>
            </a:r>
          </a:p>
          <a:p>
            <a:pPr lvl="1"/>
            <a:r>
              <a:rPr lang="en-US" dirty="0"/>
              <a:t>Benefits to participant should outweigh risks</a:t>
            </a:r>
          </a:p>
          <a:p>
            <a:pPr lvl="1"/>
            <a:r>
              <a:rPr lang="en-US" dirty="0"/>
              <a:t>Research should stop if risks become &gt; benefits</a:t>
            </a:r>
          </a:p>
          <a:p>
            <a:pPr lvl="1"/>
            <a:r>
              <a:rPr lang="en-US" dirty="0"/>
              <a:t>Participation must be voluntary and with informed consent</a:t>
            </a:r>
          </a:p>
          <a:p>
            <a:pPr lvl="1"/>
            <a:r>
              <a:rPr lang="en-US" dirty="0"/>
              <a:t>Privacy and confidentiality protected</a:t>
            </a:r>
          </a:p>
          <a:p>
            <a:pPr lvl="1"/>
            <a:r>
              <a:rPr lang="en-US" dirty="0"/>
              <a:t>Tests of medicine must be against best available option</a:t>
            </a:r>
          </a:p>
          <a:p>
            <a:pPr lvl="1"/>
            <a:r>
              <a:rPr lang="en-US" dirty="0"/>
              <a:t>Participants should receive access to tools developed</a:t>
            </a:r>
          </a:p>
          <a:p>
            <a:r>
              <a:rPr lang="en-US" dirty="0"/>
              <a:t>Discussion Question:  </a:t>
            </a:r>
            <a:r>
              <a:rPr lang="en-US" i="1" dirty="0"/>
              <a:t>Are there any elements of the Declaration of Helsinki that surprise you or that you find interesting or extra important?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Case Discussion:   </a:t>
            </a:r>
            <a:r>
              <a:rPr lang="en-US" dirty="0"/>
              <a:t>Research Studies</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In recent history, the ACTG 076 and the Short-Course AZT Trials famously brought global health research ethics to the forefront…</a:t>
            </a:r>
          </a:p>
          <a:p>
            <a:r>
              <a:rPr lang="en-US" dirty="0"/>
              <a:t>Read the 1994 NEJM “ACTG 076” Study Abstract; then read the 1997 NEJM “Unethical Trials” editorial (p 853ff)</a:t>
            </a:r>
          </a:p>
          <a:p>
            <a:r>
              <a:rPr lang="en-US" dirty="0"/>
              <a:t>Discussion:</a:t>
            </a:r>
          </a:p>
          <a:p>
            <a:pPr lvl="1"/>
            <a:r>
              <a:rPr lang="en-US" i="1" dirty="0"/>
              <a:t>Do you think the Short-course trials alluded to were unethical?  </a:t>
            </a:r>
          </a:p>
          <a:p>
            <a:pPr lvl="1"/>
            <a:r>
              <a:rPr lang="en-US" i="1" dirty="0"/>
              <a:t>How does the Declaration of Helsinki inform the discussion?</a:t>
            </a:r>
          </a:p>
          <a:p>
            <a:pPr lvl="1"/>
            <a:r>
              <a:rPr lang="en-US" i="1" dirty="0"/>
              <a:t>How does the Declaration of Helsinki fail to offer help/guidance?</a:t>
            </a:r>
          </a:p>
          <a:p>
            <a:pPr lvl="1"/>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Case Discussion:  </a:t>
            </a:r>
            <a:r>
              <a:rPr lang="en-US" dirty="0"/>
              <a:t>Resource Investment</a:t>
            </a:r>
          </a:p>
        </p:txBody>
      </p:sp>
      <p:sp>
        <p:nvSpPr>
          <p:cNvPr id="4" name="Content Placeholder 3"/>
          <p:cNvSpPr>
            <a:spLocks noGrp="1"/>
          </p:cNvSpPr>
          <p:nvPr>
            <p:ph idx="1"/>
          </p:nvPr>
        </p:nvSpPr>
        <p:spPr>
          <a:xfrm>
            <a:off x="457200" y="1600200"/>
            <a:ext cx="8229600" cy="4953000"/>
          </a:xfrm>
        </p:spPr>
        <p:txBody>
          <a:bodyPr>
            <a:normAutofit fontScale="70000" lnSpcReduction="20000"/>
          </a:bodyPr>
          <a:lstStyle/>
          <a:p>
            <a:r>
              <a:rPr lang="en-US" dirty="0"/>
              <a:t>In The End of Poverty, Jeffrey Sachs argues that “the Big Five” (interventions of agricultural inputs, preventive and basic health investments, investments in education, infrastructure services, water/sanitation services) would cost approximately $70 per person  per year, with “astounding” benefits. (Sachs, End of Poverty, pp232-235)</a:t>
            </a:r>
          </a:p>
          <a:p>
            <a:r>
              <a:rPr lang="en-US" dirty="0"/>
              <a:t>Bill Gates, founder of PATH and GAVI, meanwhile points out that immunizations are one of the best public health investments of all:  Just 23 cents for measles immunity, for example.  </a:t>
            </a:r>
          </a:p>
          <a:p>
            <a:r>
              <a:rPr lang="en-US" dirty="0"/>
              <a:t>Meanwhile, ART in Africa costs approximately $1200+ per person per year.  </a:t>
            </a:r>
          </a:p>
          <a:p>
            <a:r>
              <a:rPr lang="en-US" dirty="0"/>
              <a:t>Discussion:  </a:t>
            </a:r>
          </a:p>
          <a:p>
            <a:pPr lvl="1"/>
            <a:r>
              <a:rPr lang="en-US" i="1" dirty="0"/>
              <a:t>Do you think the provision of ART in Africa is a wise use of global funds?</a:t>
            </a:r>
          </a:p>
          <a:p>
            <a:pPr lvl="1"/>
            <a:r>
              <a:rPr lang="en-US" i="1" dirty="0"/>
              <a:t>Should ART in Africa be considered a “right”?</a:t>
            </a:r>
          </a:p>
        </p:txBody>
      </p:sp>
      <p:sp>
        <p:nvSpPr>
          <p:cNvPr id="5" name="Footer Placeholder 4"/>
          <p:cNvSpPr>
            <a:spLocks noGrp="1"/>
          </p:cNvSpPr>
          <p:nvPr>
            <p:ph type="ftr" sz="quarter" idx="11"/>
          </p:nvPr>
        </p:nvSpPr>
        <p:spPr/>
        <p:txBody>
          <a:bodyPr/>
          <a:lstStyle/>
          <a:p>
            <a:r>
              <a:rPr lang="en-US"/>
              <a:t>http://www.wma.net/en/30publications/10policies/b3/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Case Discussion:  </a:t>
            </a:r>
            <a:r>
              <a:rPr lang="en-US" dirty="0"/>
              <a:t>Health Workforce</a:t>
            </a:r>
          </a:p>
        </p:txBody>
      </p:sp>
      <p:sp>
        <p:nvSpPr>
          <p:cNvPr id="3" name="Content Placeholder 2"/>
          <p:cNvSpPr>
            <a:spLocks noGrp="1"/>
          </p:cNvSpPr>
          <p:nvPr>
            <p:ph idx="1"/>
          </p:nvPr>
        </p:nvSpPr>
        <p:spPr/>
        <p:txBody>
          <a:bodyPr>
            <a:normAutofit fontScale="92500" lnSpcReduction="10000"/>
          </a:bodyPr>
          <a:lstStyle/>
          <a:p>
            <a:r>
              <a:rPr lang="en-US" dirty="0"/>
              <a:t>Theresa is a young doctor in Zimbabwe, directing a hospital in </a:t>
            </a:r>
            <a:r>
              <a:rPr lang="en-US" dirty="0" err="1"/>
              <a:t>Mashingo</a:t>
            </a:r>
            <a:r>
              <a:rPr lang="en-US" dirty="0"/>
              <a:t>.  She is a gifted, bilingual surgeon and speaker, who has published a few excellent research studies.  At a conference in Europe, she receives an invitation to apply full-time as faculty at a prestigious university in the U.S.  </a:t>
            </a:r>
          </a:p>
          <a:p>
            <a:pPr marL="0" indent="0">
              <a:buNone/>
            </a:pPr>
            <a:endParaRPr lang="en-US" dirty="0"/>
          </a:p>
          <a:p>
            <a:r>
              <a:rPr lang="en-US" dirty="0"/>
              <a:t>Discussion:  </a:t>
            </a:r>
            <a:r>
              <a:rPr lang="en-US" i="1" dirty="0"/>
              <a:t>What ethical concerns does this raise?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l="7028" t="20833" r="32650" b="13542"/>
          <a:stretch>
            <a:fillRect/>
          </a:stretch>
        </p:blipFill>
        <p:spPr bwMode="auto">
          <a:xfrm>
            <a:off x="228600" y="1143000"/>
            <a:ext cx="8686800" cy="5313285"/>
          </a:xfrm>
          <a:prstGeom prst="rect">
            <a:avLst/>
          </a:prstGeom>
          <a:noFill/>
          <a:ln w="9525">
            <a:noFill/>
            <a:miter lim="800000"/>
            <a:headEnd/>
            <a:tailEnd/>
          </a:ln>
        </p:spPr>
      </p:pic>
      <p:sp>
        <p:nvSpPr>
          <p:cNvPr id="3" name="Title 1">
            <a:extLst>
              <a:ext uri="{FF2B5EF4-FFF2-40B4-BE49-F238E27FC236}">
                <a16:creationId xmlns:a16="http://schemas.microsoft.com/office/drawing/2014/main" id="{6021A83E-8551-724D-98B5-36F7FBAC8A07}"/>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rgbClr val="FF0000"/>
                </a:solidFill>
              </a:rPr>
              <a:t>Global Health Workforce</a:t>
            </a: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Principles of Bio/Medical Ethics</a:t>
            </a:r>
          </a:p>
        </p:txBody>
      </p:sp>
      <p:sp>
        <p:nvSpPr>
          <p:cNvPr id="3" name="Content Placeholder 2"/>
          <p:cNvSpPr>
            <a:spLocks noGrp="1"/>
          </p:cNvSpPr>
          <p:nvPr>
            <p:ph idx="1"/>
          </p:nvPr>
        </p:nvSpPr>
        <p:spPr/>
        <p:txBody>
          <a:bodyPr>
            <a:normAutofit fontScale="92500"/>
          </a:bodyPr>
          <a:lstStyle/>
          <a:p>
            <a:pPr>
              <a:buNone/>
            </a:pPr>
            <a:r>
              <a:rPr lang="en-US" dirty="0"/>
              <a:t>Read the vignettes from “Ethical &amp; Human Rights Concerns in Global Health” (</a:t>
            </a:r>
            <a:r>
              <a:rPr lang="en-US" dirty="0" err="1"/>
              <a:t>Skolnik</a:t>
            </a:r>
            <a:r>
              <a:rPr lang="en-US" dirty="0"/>
              <a:t>, </a:t>
            </a:r>
            <a:r>
              <a:rPr lang="en-US" dirty="0" err="1"/>
              <a:t>Ch</a:t>
            </a:r>
            <a:r>
              <a:rPr lang="en-US" dirty="0"/>
              <a:t> 4, p71).</a:t>
            </a:r>
          </a:p>
          <a:p>
            <a:pPr>
              <a:buNone/>
            </a:pPr>
            <a:r>
              <a:rPr lang="en-US" i="1" dirty="0"/>
              <a:t>What ethical or human rights issues are illustrated in each vignette?</a:t>
            </a:r>
          </a:p>
          <a:p>
            <a:r>
              <a:rPr lang="en-US" dirty="0" err="1"/>
              <a:t>Suraiya</a:t>
            </a:r>
            <a:r>
              <a:rPr lang="en-US" dirty="0"/>
              <a:t>, 21y F in Afghanistan</a:t>
            </a:r>
          </a:p>
          <a:p>
            <a:r>
              <a:rPr lang="en-US" dirty="0"/>
              <a:t>John, 32y M in SSA</a:t>
            </a:r>
          </a:p>
          <a:p>
            <a:r>
              <a:rPr lang="en-US" dirty="0"/>
              <a:t>Malaria research, West African village</a:t>
            </a:r>
          </a:p>
          <a:p>
            <a:r>
              <a:rPr lang="en-US" dirty="0"/>
              <a:t>Primary Health Clinics, India</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Global Health Workforce</a:t>
            </a:r>
          </a:p>
        </p:txBody>
      </p:sp>
      <p:pic>
        <p:nvPicPr>
          <p:cNvPr id="68610" name="Picture 2"/>
          <p:cNvPicPr>
            <a:picLocks noChangeAspect="1" noChangeArrowheads="1"/>
          </p:cNvPicPr>
          <p:nvPr/>
        </p:nvPicPr>
        <p:blipFill>
          <a:blip r:embed="rId2" cstate="print"/>
          <a:srcRect l="18155" t="18750" r="20937" b="16667"/>
          <a:stretch>
            <a:fillRect/>
          </a:stretch>
        </p:blipFill>
        <p:spPr bwMode="auto">
          <a:xfrm>
            <a:off x="201561" y="1295400"/>
            <a:ext cx="8740877" cy="521090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Global Health Workforce Ethics</a:t>
            </a:r>
          </a:p>
        </p:txBody>
      </p:sp>
      <p:sp>
        <p:nvSpPr>
          <p:cNvPr id="4" name="Content Placeholder 2"/>
          <p:cNvSpPr>
            <a:spLocks noGrp="1"/>
          </p:cNvSpPr>
          <p:nvPr>
            <p:ph idx="1"/>
          </p:nvPr>
        </p:nvSpPr>
        <p:spPr>
          <a:xfrm>
            <a:off x="1371600" y="6248400"/>
            <a:ext cx="7772400" cy="609600"/>
          </a:xfrm>
        </p:spPr>
        <p:txBody>
          <a:bodyPr>
            <a:normAutofit fontScale="40000" lnSpcReduction="20000"/>
          </a:bodyPr>
          <a:lstStyle/>
          <a:p>
            <a:r>
              <a:rPr lang="en-US" dirty="0" err="1"/>
              <a:t>Allyn</a:t>
            </a:r>
            <a:r>
              <a:rPr lang="en-US" dirty="0"/>
              <a:t> L. Taylor, J.D., J.S.D., </a:t>
            </a:r>
            <a:r>
              <a:rPr lang="en-US" dirty="0" err="1"/>
              <a:t>Lenias</a:t>
            </a:r>
            <a:r>
              <a:rPr lang="en-US" dirty="0"/>
              <a:t> </a:t>
            </a:r>
            <a:r>
              <a:rPr lang="en-US" dirty="0" err="1"/>
              <a:t>Hwenda</a:t>
            </a:r>
            <a:r>
              <a:rPr lang="en-US" dirty="0"/>
              <a:t>, Ph.D., </a:t>
            </a:r>
            <a:r>
              <a:rPr lang="en-US" dirty="0" err="1"/>
              <a:t>Bjørn</a:t>
            </a:r>
            <a:r>
              <a:rPr lang="en-US" dirty="0"/>
              <a:t>-Inge Larsen, M.D., and Nils </a:t>
            </a:r>
            <a:r>
              <a:rPr lang="en-US" dirty="0" err="1"/>
              <a:t>Daulaire</a:t>
            </a:r>
            <a:r>
              <a:rPr lang="en-US" dirty="0"/>
              <a:t>, M.D.</a:t>
            </a:r>
          </a:p>
          <a:p>
            <a:r>
              <a:rPr lang="en-US" dirty="0"/>
              <a:t>N </a:t>
            </a:r>
            <a:r>
              <a:rPr lang="en-US" dirty="0" err="1"/>
              <a:t>Engl</a:t>
            </a:r>
            <a:r>
              <a:rPr lang="en-US" dirty="0"/>
              <a:t> J Med 2011; 365:2348-2351</a:t>
            </a:r>
            <a:r>
              <a:rPr lang="en-US" dirty="0">
                <a:hlinkClick r:id="rId2" action="ppaction://hlinkfile"/>
              </a:rPr>
              <a:t>December 22, 2011</a:t>
            </a:r>
            <a:endParaRPr lang="en-US" dirty="0"/>
          </a:p>
          <a:p>
            <a:endParaRPr lang="en-US" dirty="0"/>
          </a:p>
          <a:p>
            <a:pPr>
              <a:buNone/>
            </a:pPr>
            <a:endParaRPr lang="en-US" dirty="0"/>
          </a:p>
        </p:txBody>
      </p:sp>
      <p:sp>
        <p:nvSpPr>
          <p:cNvPr id="5" name="TextBox 4"/>
          <p:cNvSpPr txBox="1"/>
          <p:nvPr/>
        </p:nvSpPr>
        <p:spPr>
          <a:xfrm>
            <a:off x="457200" y="1447800"/>
            <a:ext cx="8382000" cy="4247317"/>
          </a:xfrm>
          <a:prstGeom prst="rect">
            <a:avLst/>
          </a:prstGeom>
          <a:noFill/>
        </p:spPr>
        <p:txBody>
          <a:bodyPr wrap="square" rtlCol="0">
            <a:spAutoFit/>
          </a:bodyPr>
          <a:lstStyle/>
          <a:p>
            <a:pPr marL="0" lvl="1"/>
            <a:r>
              <a:rPr lang="en-US" b="1" dirty="0"/>
              <a:t>Stemming the Brain Drain — A WHO Global Code of Practice on International Recruitment of Health Personnel</a:t>
            </a:r>
          </a:p>
          <a:p>
            <a:pPr marL="0" lvl="1"/>
            <a:endParaRPr lang="en-US" dirty="0"/>
          </a:p>
          <a:p>
            <a:pPr marL="0" lvl="1">
              <a:buFont typeface="Arial" pitchFamily="34" charset="0"/>
              <a:buChar char="•"/>
            </a:pPr>
            <a:r>
              <a:rPr lang="en-US" dirty="0"/>
              <a:t>Shortage of 4.3 million health professionals required for delivering essential health care services to populations in need. </a:t>
            </a:r>
          </a:p>
          <a:p>
            <a:pPr marL="0" lvl="1">
              <a:buFont typeface="Arial" pitchFamily="34" charset="0"/>
              <a:buChar char="•"/>
            </a:pPr>
            <a:r>
              <a:rPr lang="en-US" dirty="0"/>
              <a:t>International migration and recruitment of health personnel from low- and middle-income countries is an important contributing factor. In Zimbabwe, for example, of 1200 physicians trained between 1990 and 2001, only 360 remained in the country in 2006.</a:t>
            </a:r>
          </a:p>
          <a:p>
            <a:pPr marL="0" lvl="1">
              <a:buFont typeface="Arial" pitchFamily="34" charset="0"/>
              <a:buChar char="•"/>
            </a:pPr>
            <a:r>
              <a:rPr lang="en-US" i="1" u="sng" dirty="0"/>
              <a:t>WHO Global Code of Practice on the International Recruitment of Health Personnel</a:t>
            </a:r>
            <a:r>
              <a:rPr lang="en-US" dirty="0"/>
              <a:t>, adopted by the 193 member states of the World Health Assembly (WHA) in May 2010, is a critical multilateral framework for tackling the shortage in the global health workforce and the migration of health care workers from low- and middle-income countries.  </a:t>
            </a:r>
          </a:p>
          <a:p>
            <a:pPr marL="0" lvl="1">
              <a:buFont typeface="Arial" pitchFamily="34" charset="0"/>
              <a:buChar char="•"/>
            </a:pPr>
            <a:r>
              <a:rPr lang="en-US" dirty="0"/>
              <a:t>Includes: 1) transparency; 2) honoring contracts; 3) freedom of choice; 4) data tracking; 5) priority considerations for developing countries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Additional GH Ethics Issues:  </a:t>
            </a:r>
            <a:r>
              <a:rPr lang="en-US" dirty="0"/>
              <a:t>International Cooperation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The outbreak of Ebola in 2013-14 in West Africa was devastating to the affected countries.  The threat to high-income countries was generally easily minimalized.</a:t>
            </a:r>
          </a:p>
          <a:p>
            <a:r>
              <a:rPr lang="en-US" dirty="0"/>
              <a:t>Discussion:</a:t>
            </a:r>
          </a:p>
          <a:p>
            <a:pPr lvl="1"/>
            <a:r>
              <a:rPr lang="en-US" i="1" dirty="0"/>
              <a:t>What are the ethical arguments to compel high-income countries to help?</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Additional GH Ethics Issues: </a:t>
            </a:r>
            <a:br>
              <a:rPr lang="en-US" dirty="0">
                <a:solidFill>
                  <a:srgbClr val="FF0000"/>
                </a:solidFill>
              </a:rPr>
            </a:br>
            <a:r>
              <a:rPr lang="en-US" dirty="0"/>
              <a:t>Short Term Trip Ethics</a:t>
            </a:r>
          </a:p>
        </p:txBody>
      </p:sp>
      <p:sp>
        <p:nvSpPr>
          <p:cNvPr id="3" name="Content Placeholder 2"/>
          <p:cNvSpPr>
            <a:spLocks noGrp="1"/>
          </p:cNvSpPr>
          <p:nvPr>
            <p:ph idx="1"/>
          </p:nvPr>
        </p:nvSpPr>
        <p:spPr/>
        <p:txBody>
          <a:bodyPr>
            <a:normAutofit lnSpcReduction="10000"/>
          </a:bodyPr>
          <a:lstStyle/>
          <a:p>
            <a:r>
              <a:rPr lang="en-US" dirty="0"/>
              <a:t>WEIGHT Guidelines</a:t>
            </a:r>
          </a:p>
          <a:p>
            <a:r>
              <a:rPr lang="en-US" dirty="0"/>
              <a:t>Principles Include:</a:t>
            </a:r>
          </a:p>
          <a:p>
            <a:pPr lvl="1"/>
            <a:r>
              <a:rPr lang="en-US" dirty="0"/>
              <a:t>Preparation</a:t>
            </a:r>
          </a:p>
          <a:p>
            <a:pPr lvl="1"/>
            <a:r>
              <a:rPr lang="en-US" dirty="0"/>
              <a:t>Address local needs</a:t>
            </a:r>
          </a:p>
          <a:p>
            <a:pPr lvl="1"/>
            <a:r>
              <a:rPr lang="en-US" dirty="0"/>
              <a:t>Sustainable change</a:t>
            </a:r>
          </a:p>
          <a:p>
            <a:pPr lvl="1"/>
            <a:r>
              <a:rPr lang="en-US" dirty="0"/>
              <a:t>Respect for host</a:t>
            </a:r>
          </a:p>
          <a:p>
            <a:pPr lvl="1"/>
            <a:r>
              <a:rPr lang="en-US" dirty="0"/>
              <a:t>Fair compensation</a:t>
            </a:r>
          </a:p>
          <a:p>
            <a:r>
              <a:rPr lang="en-US" dirty="0"/>
              <a:t>Additional Resources:  </a:t>
            </a:r>
            <a:r>
              <a:rPr lang="en-US" i="1" dirty="0"/>
              <a:t>When Helping Hurts </a:t>
            </a:r>
            <a:r>
              <a:rPr lang="en-US" dirty="0"/>
              <a:t>(</a:t>
            </a:r>
            <a:r>
              <a:rPr lang="en-US" dirty="0" err="1"/>
              <a:t>Ficker</a:t>
            </a:r>
            <a:r>
              <a:rPr lang="en-US" dirty="0"/>
              <a:t>) and </a:t>
            </a:r>
            <a:r>
              <a:rPr lang="en-US" i="1" dirty="0"/>
              <a:t>Hoping to Help </a:t>
            </a:r>
            <a:r>
              <a:rPr lang="en-US" dirty="0"/>
              <a:t>(</a:t>
            </a:r>
            <a:r>
              <a:rPr lang="en-US" dirty="0" err="1"/>
              <a:t>Lasker</a:t>
            </a:r>
            <a:r>
              <a:rPr lang="en-US"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p:sp>
        <p:nvSpPr>
          <p:cNvPr id="3" name="Content Placeholder 2"/>
          <p:cNvSpPr>
            <a:spLocks noGrp="1"/>
          </p:cNvSpPr>
          <p:nvPr>
            <p:ph idx="1"/>
          </p:nvPr>
        </p:nvSpPr>
        <p:spPr/>
        <p:txBody>
          <a:bodyPr>
            <a:normAutofit fontScale="85000" lnSpcReduction="20000"/>
          </a:bodyPr>
          <a:lstStyle/>
          <a:p>
            <a:r>
              <a:rPr lang="en-US" dirty="0"/>
              <a:t>GH Ethics emphasizing social justice/equity/rights</a:t>
            </a:r>
          </a:p>
          <a:p>
            <a:r>
              <a:rPr lang="en-US" dirty="0"/>
              <a:t>Ethical principles and historical contributions/oaths</a:t>
            </a:r>
          </a:p>
          <a:p>
            <a:r>
              <a:rPr lang="en-US" dirty="0"/>
              <a:t>Human Rights as important component</a:t>
            </a:r>
          </a:p>
          <a:p>
            <a:r>
              <a:rPr lang="en-US" dirty="0"/>
              <a:t>Important historical examples/violations:  Nazi experiments, Tuskegee, </a:t>
            </a:r>
            <a:r>
              <a:rPr lang="en-US" dirty="0" err="1"/>
              <a:t>Willowbrook</a:t>
            </a:r>
            <a:r>
              <a:rPr lang="en-US" dirty="0"/>
              <a:t>, HeLa Cells</a:t>
            </a:r>
          </a:p>
          <a:p>
            <a:r>
              <a:rPr lang="en-US" dirty="0"/>
              <a:t>Key guiding documents</a:t>
            </a:r>
          </a:p>
          <a:p>
            <a:pPr lvl="1"/>
            <a:r>
              <a:rPr lang="en-US" dirty="0"/>
              <a:t>UNDHR Article 25 (1948)</a:t>
            </a:r>
          </a:p>
          <a:p>
            <a:pPr lvl="1"/>
            <a:r>
              <a:rPr lang="en-US" dirty="0"/>
              <a:t>Declaration of Helsinki (1964 </a:t>
            </a:r>
            <a:r>
              <a:rPr lang="en-US" dirty="0">
                <a:sym typeface="Wingdings" pitchFamily="2" charset="2"/>
              </a:rPr>
              <a:t> </a:t>
            </a:r>
            <a:r>
              <a:rPr lang="en-US" dirty="0"/>
              <a:t>2013)</a:t>
            </a:r>
          </a:p>
          <a:p>
            <a:pPr lvl="1"/>
            <a:r>
              <a:rPr lang="en-US" dirty="0"/>
              <a:t>CIOMS International Ethical Guidelines for Biomedical Research (2002)</a:t>
            </a:r>
          </a:p>
          <a:p>
            <a:pPr lvl="1"/>
            <a:r>
              <a:rPr lang="en-US" dirty="0"/>
              <a:t>WHO Ethical Considerations for HIV Trials (2007)</a:t>
            </a:r>
          </a:p>
          <a:p>
            <a:pPr lvl="1"/>
            <a:r>
              <a:rPr lang="en-US" dirty="0"/>
              <a:t>WEIGHT Guidelines for Short-Term Global Health (2010)</a:t>
            </a:r>
          </a:p>
          <a:p>
            <a:pPr lvl="1"/>
            <a:endParaRPr lang="en-US" dirty="0"/>
          </a:p>
          <a:p>
            <a:endParaRPr lang="en-US" dirty="0"/>
          </a:p>
        </p:txBody>
      </p:sp>
    </p:spTree>
    <p:extLst>
      <p:ext uri="{BB962C8B-B14F-4D97-AF65-F5344CB8AC3E}">
        <p14:creationId xmlns:p14="http://schemas.microsoft.com/office/powerpoint/2010/main" val="4242810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860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914400"/>
          </a:xfrm>
        </p:spPr>
        <p:txBody>
          <a:bodyPr>
            <a:normAutofit fontScale="90000"/>
          </a:bodyPr>
          <a:lstStyle/>
          <a:p>
            <a:r>
              <a:rPr lang="en-US" dirty="0">
                <a:solidFill>
                  <a:srgbClr val="FF0000"/>
                </a:solidFill>
              </a:rPr>
              <a:t>Case Discussion:  </a:t>
            </a:r>
            <a:r>
              <a:rPr lang="en-US" dirty="0"/>
              <a:t>Jimmy </a:t>
            </a:r>
            <a:r>
              <a:rPr lang="en-US" dirty="0" err="1"/>
              <a:t>Tripster</a:t>
            </a:r>
            <a:r>
              <a:rPr lang="en-US" dirty="0"/>
              <a:t>, MS4</a:t>
            </a:r>
          </a:p>
        </p:txBody>
      </p:sp>
      <p:sp>
        <p:nvSpPr>
          <p:cNvPr id="3" name="TextBox 2"/>
          <p:cNvSpPr txBox="1"/>
          <p:nvPr/>
        </p:nvSpPr>
        <p:spPr>
          <a:xfrm>
            <a:off x="914400" y="1066800"/>
            <a:ext cx="7467600" cy="5632311"/>
          </a:xfrm>
          <a:prstGeom prst="rect">
            <a:avLst/>
          </a:prstGeom>
          <a:noFill/>
        </p:spPr>
        <p:txBody>
          <a:bodyPr wrap="square" rtlCol="0">
            <a:spAutoFit/>
          </a:bodyPr>
          <a:lstStyle/>
          <a:p>
            <a:r>
              <a:rPr lang="en-US" dirty="0"/>
              <a:t>Jimmy’s stoked.  He’s a 23 year old 4</a:t>
            </a:r>
            <a:r>
              <a:rPr lang="en-US" baseline="30000" dirty="0"/>
              <a:t>th</a:t>
            </a:r>
            <a:r>
              <a:rPr lang="en-US" dirty="0"/>
              <a:t> yr med student and he’s heading to Cambodia for a month for a medical rotation.  He’s excited to use his skills and knowledge to serve the poor.  He met a retired nurse, Debbie, last year who had gone on a trip to Cambodia, was disturbed by the suffering she saw, and came home with a commitment to return annually to help.  Jimmy will be joining her team in July, along with 2 other nurses, one resident, and one pastor.  </a:t>
            </a:r>
          </a:p>
          <a:p>
            <a:endParaRPr lang="en-US" dirty="0"/>
          </a:p>
          <a:p>
            <a:r>
              <a:rPr lang="en-US" dirty="0"/>
              <a:t>They will work with a Cambodian doctor  whom Debbie met in Phnom Penh on her first trip.  She will take them to her rural home province of </a:t>
            </a:r>
            <a:r>
              <a:rPr lang="en-US" dirty="0" err="1"/>
              <a:t>Kracheh</a:t>
            </a:r>
            <a:r>
              <a:rPr lang="en-US" dirty="0"/>
              <a:t> where they will do 8 days’ worth of village mobile clinics in 8 different villages.  They’ll  be armed to the hilt with donated meds and even have a sweet procedure station set up.  A group of high </a:t>
            </a:r>
            <a:r>
              <a:rPr lang="en-US" dirty="0" err="1"/>
              <a:t>schoolers</a:t>
            </a:r>
            <a:r>
              <a:rPr lang="en-US" dirty="0"/>
              <a:t> will work alongside them as translators.  The village mayors welcome the help and have given the team permission.  </a:t>
            </a:r>
          </a:p>
          <a:p>
            <a:endParaRPr lang="en-US" dirty="0"/>
          </a:p>
          <a:p>
            <a:r>
              <a:rPr lang="en-US" dirty="0"/>
              <a:t>The team will then debrief in </a:t>
            </a:r>
            <a:r>
              <a:rPr lang="en-US" dirty="0" err="1"/>
              <a:t>Siem</a:t>
            </a:r>
            <a:r>
              <a:rPr lang="en-US" dirty="0"/>
              <a:t> Reap, with a chance to see the famous Angkor </a:t>
            </a:r>
            <a:r>
              <a:rPr lang="en-US" dirty="0" err="1"/>
              <a:t>Wat</a:t>
            </a:r>
            <a:r>
              <a:rPr lang="en-US" dirty="0"/>
              <a:t>.</a:t>
            </a:r>
          </a:p>
          <a:p>
            <a:endParaRPr lang="en-US" dirty="0"/>
          </a:p>
          <a:p>
            <a:r>
              <a:rPr lang="en-US" dirty="0"/>
              <a:t>Have fun, Jimmy!  Thanks for serving the poor.</a:t>
            </a:r>
          </a:p>
        </p:txBody>
      </p:sp>
      <p:sp>
        <p:nvSpPr>
          <p:cNvPr id="4" name="Rectangle 3"/>
          <p:cNvSpPr/>
          <p:nvPr/>
        </p:nvSpPr>
        <p:spPr>
          <a:xfrm>
            <a:off x="2725052" y="3244334"/>
            <a:ext cx="3693896" cy="369332"/>
          </a:xfrm>
          <a:prstGeom prst="rect">
            <a:avLst/>
          </a:prstGeom>
        </p:spPr>
        <p:txBody>
          <a:bodyPr wrap="none">
            <a:spAutoFit/>
          </a:bodyPr>
          <a:lstStyle/>
          <a:p>
            <a:r>
              <a:rPr lang="en-US" dirty="0">
                <a:solidFill>
                  <a:srgbClr val="FF0000"/>
                </a:solidFill>
              </a:rPr>
              <a:t>Case Discussion:  </a:t>
            </a:r>
            <a:r>
              <a:rPr lang="en-US" dirty="0"/>
              <a:t>Jimmy </a:t>
            </a:r>
            <a:r>
              <a:rPr lang="en-US" dirty="0" err="1"/>
              <a:t>Tripster</a:t>
            </a:r>
            <a:r>
              <a:rPr lang="en-US" dirty="0"/>
              <a:t>, MS4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cstate="print"/>
          <a:srcRect l="25769" t="16484" r="5710" b="18681"/>
          <a:stretch>
            <a:fillRect/>
          </a:stretch>
        </p:blipFill>
        <p:spPr bwMode="auto">
          <a:xfrm>
            <a:off x="533400" y="1676400"/>
            <a:ext cx="8458200" cy="4265246"/>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a:t>TI’s </a:t>
            </a:r>
            <a:r>
              <a:rPr lang="en-US" dirty="0">
                <a:solidFill>
                  <a:srgbClr val="FF0000"/>
                </a:solidFill>
              </a:rPr>
              <a:t>Corruption Perceptions Index 2010</a:t>
            </a:r>
          </a:p>
        </p:txBody>
      </p:sp>
      <p:sp>
        <p:nvSpPr>
          <p:cNvPr id="4" name="Footer Placeholder 3"/>
          <p:cNvSpPr>
            <a:spLocks noGrp="1"/>
          </p:cNvSpPr>
          <p:nvPr>
            <p:ph type="ftr" sz="quarter" idx="11"/>
          </p:nvPr>
        </p:nvSpPr>
        <p:spPr/>
        <p:txBody>
          <a:bodyPr/>
          <a:lstStyle/>
          <a:p>
            <a:r>
              <a:rPr lang="en-US"/>
              <a:t>http://www.wma.net/en/30publications/10policies/b3/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dirty="0"/>
              <a:t>TI Corruption Perceptions Index 2012</a:t>
            </a:r>
          </a:p>
        </p:txBody>
      </p:sp>
      <p:sp>
        <p:nvSpPr>
          <p:cNvPr id="90115" name="Rectangle 3"/>
          <p:cNvSpPr>
            <a:spLocks noGrp="1" noChangeArrowheads="1"/>
          </p:cNvSpPr>
          <p:nvPr>
            <p:ph type="body" idx="1"/>
          </p:nvPr>
        </p:nvSpPr>
        <p:spPr>
          <a:xfrm>
            <a:off x="304800" y="1676400"/>
            <a:ext cx="4953000" cy="4114800"/>
          </a:xfrm>
        </p:spPr>
        <p:txBody>
          <a:bodyPr>
            <a:normAutofit fontScale="92500" lnSpcReduction="20000"/>
          </a:bodyPr>
          <a:lstStyle/>
          <a:p>
            <a:pPr>
              <a:lnSpc>
                <a:spcPct val="80000"/>
              </a:lnSpc>
              <a:buFontTx/>
              <a:buNone/>
            </a:pPr>
            <a:endParaRPr lang="en-US" sz="2800" u="sng" dirty="0"/>
          </a:p>
          <a:p>
            <a:pPr>
              <a:lnSpc>
                <a:spcPct val="80000"/>
              </a:lnSpc>
            </a:pPr>
            <a:r>
              <a:rPr lang="en-US" sz="2400" dirty="0"/>
              <a:t>Measures corruption in public sector using perceptions</a:t>
            </a:r>
          </a:p>
          <a:p>
            <a:pPr>
              <a:lnSpc>
                <a:spcPct val="80000"/>
              </a:lnSpc>
            </a:pPr>
            <a:r>
              <a:rPr lang="en-US" sz="2400" dirty="0"/>
              <a:t>Scores 0-100</a:t>
            </a:r>
          </a:p>
          <a:p>
            <a:pPr>
              <a:lnSpc>
                <a:spcPct val="80000"/>
              </a:lnSpc>
            </a:pPr>
            <a:r>
              <a:rPr lang="en-US" sz="2400" dirty="0"/>
              <a:t>2012 CPI:</a:t>
            </a:r>
          </a:p>
          <a:p>
            <a:pPr lvl="1">
              <a:lnSpc>
                <a:spcPct val="80000"/>
              </a:lnSpc>
            </a:pPr>
            <a:r>
              <a:rPr lang="en-US" sz="2000" dirty="0"/>
              <a:t>Denmark		#1</a:t>
            </a:r>
          </a:p>
          <a:p>
            <a:pPr lvl="1">
              <a:lnSpc>
                <a:spcPct val="80000"/>
              </a:lnSpc>
            </a:pPr>
            <a:r>
              <a:rPr lang="en-US" sz="2000" dirty="0">
                <a:solidFill>
                  <a:schemeClr val="tx2"/>
                </a:solidFill>
              </a:rPr>
              <a:t>US		#19</a:t>
            </a:r>
          </a:p>
          <a:p>
            <a:pPr lvl="1">
              <a:lnSpc>
                <a:spcPct val="80000"/>
              </a:lnSpc>
            </a:pPr>
            <a:r>
              <a:rPr lang="en-US" sz="2000" dirty="0">
                <a:solidFill>
                  <a:schemeClr val="tx2"/>
                </a:solidFill>
              </a:rPr>
              <a:t>Botswana		#30</a:t>
            </a:r>
          </a:p>
          <a:p>
            <a:pPr lvl="1">
              <a:lnSpc>
                <a:spcPct val="80000"/>
              </a:lnSpc>
            </a:pPr>
            <a:r>
              <a:rPr lang="en-US" sz="2000" dirty="0">
                <a:solidFill>
                  <a:schemeClr val="tx2"/>
                </a:solidFill>
              </a:rPr>
              <a:t>China		#80</a:t>
            </a:r>
          </a:p>
          <a:p>
            <a:pPr lvl="1">
              <a:lnSpc>
                <a:spcPct val="80000"/>
              </a:lnSpc>
            </a:pPr>
            <a:r>
              <a:rPr lang="en-US" sz="2000" dirty="0">
                <a:solidFill>
                  <a:schemeClr val="tx2"/>
                </a:solidFill>
              </a:rPr>
              <a:t>Mexico		#105</a:t>
            </a:r>
          </a:p>
          <a:p>
            <a:pPr lvl="1">
              <a:lnSpc>
                <a:spcPct val="80000"/>
              </a:lnSpc>
            </a:pPr>
            <a:r>
              <a:rPr lang="en-US" sz="2000" dirty="0">
                <a:solidFill>
                  <a:schemeClr val="tx2"/>
                </a:solidFill>
              </a:rPr>
              <a:t>Honduras		#133	</a:t>
            </a:r>
          </a:p>
          <a:p>
            <a:pPr lvl="1">
              <a:lnSpc>
                <a:spcPct val="80000"/>
              </a:lnSpc>
            </a:pPr>
            <a:r>
              <a:rPr lang="en-US" sz="2000" dirty="0">
                <a:solidFill>
                  <a:schemeClr val="tx2"/>
                </a:solidFill>
              </a:rPr>
              <a:t>Haiti		#165</a:t>
            </a:r>
          </a:p>
          <a:p>
            <a:pPr lvl="1">
              <a:lnSpc>
                <a:spcPct val="80000"/>
              </a:lnSpc>
            </a:pPr>
            <a:r>
              <a:rPr lang="en-US" sz="2000" dirty="0">
                <a:solidFill>
                  <a:srgbClr val="FF0000"/>
                </a:solidFill>
              </a:rPr>
              <a:t>Cambodia</a:t>
            </a:r>
            <a:r>
              <a:rPr lang="en-US" sz="2000" dirty="0">
                <a:solidFill>
                  <a:schemeClr val="tx2"/>
                </a:solidFill>
              </a:rPr>
              <a:t>		#157</a:t>
            </a:r>
          </a:p>
          <a:p>
            <a:pPr lvl="1">
              <a:lnSpc>
                <a:spcPct val="80000"/>
              </a:lnSpc>
            </a:pPr>
            <a:r>
              <a:rPr lang="en-US" sz="2000" dirty="0">
                <a:solidFill>
                  <a:schemeClr val="tx2"/>
                </a:solidFill>
              </a:rPr>
              <a:t>Somalia, Afghanistan, N Korea  #174</a:t>
            </a:r>
          </a:p>
          <a:p>
            <a:pPr>
              <a:lnSpc>
                <a:spcPct val="80000"/>
              </a:lnSpc>
              <a:buNone/>
            </a:pPr>
            <a:endParaRPr lang="en-US" sz="2400" dirty="0">
              <a:solidFill>
                <a:schemeClr val="tx2"/>
              </a:solidFill>
            </a:endParaRPr>
          </a:p>
          <a:p>
            <a:pPr algn="r">
              <a:lnSpc>
                <a:spcPct val="80000"/>
              </a:lnSpc>
              <a:buFontTx/>
              <a:buNone/>
            </a:pPr>
            <a:r>
              <a:rPr lang="en-US" sz="1600" dirty="0">
                <a:solidFill>
                  <a:srgbClr val="FF0000"/>
                </a:solidFill>
              </a:rPr>
              <a:t>Transparency International, 2012 (www.transparency.org)</a:t>
            </a:r>
          </a:p>
          <a:p>
            <a:pPr>
              <a:lnSpc>
                <a:spcPct val="80000"/>
              </a:lnSpc>
            </a:pPr>
            <a:endParaRPr lang="en-US" sz="1600" dirty="0"/>
          </a:p>
        </p:txBody>
      </p:sp>
      <p:pic>
        <p:nvPicPr>
          <p:cNvPr id="90117" name="Picture 5" descr="450px-World_Map_Index_of_perception_of_corruption">
            <a:hlinkClick r:id="rId2"/>
          </p:cNvPr>
          <p:cNvPicPr>
            <a:picLocks noChangeAspect="1" noChangeArrowheads="1"/>
          </p:cNvPicPr>
          <p:nvPr/>
        </p:nvPicPr>
        <p:blipFill>
          <a:blip r:embed="rId3" cstate="print"/>
          <a:srcRect/>
          <a:stretch>
            <a:fillRect/>
          </a:stretch>
        </p:blipFill>
        <p:spPr bwMode="auto">
          <a:xfrm>
            <a:off x="5181600" y="3429000"/>
            <a:ext cx="3676650" cy="1609556"/>
          </a:xfrm>
          <a:prstGeom prst="rect">
            <a:avLst/>
          </a:prstGeom>
          <a:noFill/>
        </p:spPr>
      </p:pic>
      <p:pic>
        <p:nvPicPr>
          <p:cNvPr id="29697" name="Picture 1"/>
          <p:cNvPicPr>
            <a:picLocks noChangeAspect="1" noChangeArrowheads="1"/>
          </p:cNvPicPr>
          <p:nvPr/>
        </p:nvPicPr>
        <p:blipFill>
          <a:blip r:embed="rId4" cstate="print"/>
          <a:srcRect l="15813" t="15625" r="66618" b="75000"/>
          <a:stretch>
            <a:fillRect/>
          </a:stretch>
        </p:blipFill>
        <p:spPr bwMode="auto">
          <a:xfrm>
            <a:off x="5486400" y="2209800"/>
            <a:ext cx="3302000" cy="9906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3730" name="Picture 2"/>
          <p:cNvPicPr>
            <a:picLocks noChangeAspect="1" noChangeArrowheads="1"/>
          </p:cNvPicPr>
          <p:nvPr/>
        </p:nvPicPr>
        <p:blipFill>
          <a:blip r:embed="rId2" cstate="print"/>
          <a:srcRect l="55051" t="34066" r="5710" b="13187"/>
          <a:stretch>
            <a:fillRect/>
          </a:stretch>
        </p:blipFill>
        <p:spPr bwMode="auto">
          <a:xfrm>
            <a:off x="685800" y="457200"/>
            <a:ext cx="8166100" cy="5850340"/>
          </a:xfrm>
          <a:prstGeom prst="rect">
            <a:avLst/>
          </a:prstGeom>
          <a:noFill/>
          <a:ln w="9525">
            <a:noFill/>
            <a:miter lim="800000"/>
            <a:headEnd/>
            <a:tailEnd/>
          </a:ln>
        </p:spPr>
      </p:pic>
      <p:sp>
        <p:nvSpPr>
          <p:cNvPr id="4" name="Oval 3"/>
          <p:cNvSpPr/>
          <p:nvPr/>
        </p:nvSpPr>
        <p:spPr>
          <a:xfrm>
            <a:off x="6705600" y="1600200"/>
            <a:ext cx="1219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724400" y="3657600"/>
            <a:ext cx="1219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4400" y="1066800"/>
            <a:ext cx="1219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Ethical &amp; Human Rights Issues</a:t>
            </a:r>
          </a:p>
        </p:txBody>
      </p:sp>
      <p:sp>
        <p:nvSpPr>
          <p:cNvPr id="3" name="Content Placeholder 2"/>
          <p:cNvSpPr>
            <a:spLocks noGrp="1"/>
          </p:cNvSpPr>
          <p:nvPr>
            <p:ph sz="half" idx="1"/>
          </p:nvPr>
        </p:nvSpPr>
        <p:spPr/>
        <p:txBody>
          <a:bodyPr/>
          <a:lstStyle/>
          <a:p>
            <a:r>
              <a:rPr lang="en-US" dirty="0" err="1"/>
              <a:t>Suraiya</a:t>
            </a:r>
            <a:endParaRPr lang="en-US" dirty="0"/>
          </a:p>
          <a:p>
            <a:pPr lvl="1"/>
            <a:r>
              <a:rPr lang="en-US" dirty="0"/>
              <a:t>Right to healthcare access</a:t>
            </a:r>
          </a:p>
          <a:p>
            <a:pPr lvl="1"/>
            <a:r>
              <a:rPr lang="en-US" dirty="0"/>
              <a:t>Distributive justice</a:t>
            </a:r>
          </a:p>
          <a:p>
            <a:pPr lvl="1"/>
            <a:r>
              <a:rPr lang="en-US" dirty="0"/>
              <a:t>Inequity</a:t>
            </a:r>
          </a:p>
          <a:p>
            <a:r>
              <a:rPr lang="en-US" dirty="0"/>
              <a:t>John</a:t>
            </a:r>
          </a:p>
          <a:p>
            <a:pPr lvl="1"/>
            <a:r>
              <a:rPr lang="en-US" dirty="0"/>
              <a:t>Beneficence</a:t>
            </a:r>
          </a:p>
          <a:p>
            <a:pPr lvl="1"/>
            <a:r>
              <a:rPr lang="en-US" dirty="0" err="1"/>
              <a:t>Nonmaleficence</a:t>
            </a:r>
            <a:endParaRPr lang="en-US" dirty="0"/>
          </a:p>
          <a:p>
            <a:pPr lvl="1"/>
            <a:r>
              <a:rPr lang="en-US" dirty="0"/>
              <a:t>Dignity/respect</a:t>
            </a:r>
          </a:p>
        </p:txBody>
      </p:sp>
      <p:sp>
        <p:nvSpPr>
          <p:cNvPr id="4" name="Content Placeholder 3"/>
          <p:cNvSpPr>
            <a:spLocks noGrp="1"/>
          </p:cNvSpPr>
          <p:nvPr>
            <p:ph sz="half" idx="2"/>
          </p:nvPr>
        </p:nvSpPr>
        <p:spPr/>
        <p:txBody>
          <a:bodyPr/>
          <a:lstStyle/>
          <a:p>
            <a:r>
              <a:rPr lang="en-US" dirty="0"/>
              <a:t>Malaria Research</a:t>
            </a:r>
          </a:p>
          <a:p>
            <a:pPr lvl="1"/>
            <a:r>
              <a:rPr lang="en-US" dirty="0"/>
              <a:t>Right to benefit from research</a:t>
            </a:r>
          </a:p>
          <a:p>
            <a:pPr lvl="1"/>
            <a:r>
              <a:rPr lang="en-US" dirty="0"/>
              <a:t>Beneficence</a:t>
            </a:r>
          </a:p>
          <a:p>
            <a:pPr lvl="1"/>
            <a:r>
              <a:rPr lang="en-US" dirty="0"/>
              <a:t>Resource limitations</a:t>
            </a:r>
          </a:p>
          <a:p>
            <a:r>
              <a:rPr lang="en-US" dirty="0"/>
              <a:t>Indian Government</a:t>
            </a:r>
          </a:p>
          <a:p>
            <a:pPr lvl="1"/>
            <a:r>
              <a:rPr lang="en-US" dirty="0"/>
              <a:t>Utilitarianism</a:t>
            </a:r>
          </a:p>
          <a:p>
            <a:pPr lvl="1"/>
            <a:r>
              <a:rPr lang="en-US" dirty="0"/>
              <a:t>Distributive justice</a:t>
            </a:r>
          </a:p>
          <a:p>
            <a:pPr lvl="1"/>
            <a:r>
              <a:rPr lang="en-US" dirty="0"/>
              <a:t>Right to healthcare access</a:t>
            </a:r>
          </a:p>
        </p:txBody>
      </p:sp>
    </p:spTree>
    <p:extLst>
      <p:ext uri="{BB962C8B-B14F-4D97-AF65-F5344CB8AC3E}">
        <p14:creationId xmlns:p14="http://schemas.microsoft.com/office/powerpoint/2010/main" val="2124747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CPI 2010</a:t>
            </a:r>
          </a:p>
        </p:txBody>
      </p:sp>
      <p:sp>
        <p:nvSpPr>
          <p:cNvPr id="5" name="Content Placeholder 4"/>
          <p:cNvSpPr>
            <a:spLocks noGrp="1"/>
          </p:cNvSpPr>
          <p:nvPr>
            <p:ph idx="1"/>
          </p:nvPr>
        </p:nvSpPr>
        <p:spPr>
          <a:xfrm>
            <a:off x="609600" y="1524000"/>
            <a:ext cx="4572000" cy="5029200"/>
          </a:xfrm>
        </p:spPr>
        <p:txBody>
          <a:bodyPr>
            <a:normAutofit fontScale="92500" lnSpcReduction="20000"/>
          </a:bodyPr>
          <a:lstStyle/>
          <a:p>
            <a:r>
              <a:rPr lang="en-US" dirty="0"/>
              <a:t>2-yr survey-based aggregate indicator based on </a:t>
            </a:r>
            <a:r>
              <a:rPr lang="en-US" dirty="0" err="1"/>
              <a:t>evals</a:t>
            </a:r>
            <a:r>
              <a:rPr lang="en-US" dirty="0"/>
              <a:t> of 13 sources f/ 10 independent institutions</a:t>
            </a:r>
          </a:p>
          <a:p>
            <a:r>
              <a:rPr lang="en-US" dirty="0"/>
              <a:t>Public and political sectors measured</a:t>
            </a:r>
          </a:p>
          <a:p>
            <a:r>
              <a:rPr lang="en-US" dirty="0"/>
              <a:t>Country experts and business leaders</a:t>
            </a:r>
          </a:p>
          <a:p>
            <a:r>
              <a:rPr lang="en-US" dirty="0"/>
              <a:t>10 = very clean / 0 = highly corrupt</a:t>
            </a:r>
          </a:p>
          <a:p>
            <a:r>
              <a:rPr lang="en-US" dirty="0"/>
              <a:t>3/4ths of world below 5.0</a:t>
            </a:r>
          </a:p>
          <a:p>
            <a:endParaRPr lang="en-US" dirty="0"/>
          </a:p>
        </p:txBody>
      </p:sp>
      <p:pic>
        <p:nvPicPr>
          <p:cNvPr id="73730" name="Picture 2"/>
          <p:cNvPicPr>
            <a:picLocks noChangeAspect="1" noChangeArrowheads="1"/>
          </p:cNvPicPr>
          <p:nvPr/>
        </p:nvPicPr>
        <p:blipFill>
          <a:blip r:embed="rId2" cstate="print"/>
          <a:srcRect l="27526" t="35165" r="52562" b="13187"/>
          <a:stretch>
            <a:fillRect/>
          </a:stretch>
        </p:blipFill>
        <p:spPr bwMode="auto">
          <a:xfrm>
            <a:off x="5486400" y="1066800"/>
            <a:ext cx="3505200" cy="4845423"/>
          </a:xfrm>
          <a:prstGeom prst="rect">
            <a:avLst/>
          </a:prstGeom>
          <a:noFill/>
          <a:ln w="9525">
            <a:noFill/>
            <a:miter lim="800000"/>
            <a:headEnd/>
            <a:tailEnd/>
          </a:ln>
        </p:spPr>
      </p:pic>
      <p:sp>
        <p:nvSpPr>
          <p:cNvPr id="6" name="Oval 5"/>
          <p:cNvSpPr/>
          <p:nvPr/>
        </p:nvSpPr>
        <p:spPr>
          <a:xfrm>
            <a:off x="5638800" y="4495800"/>
            <a:ext cx="1066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a:t>http://www.wma.net/en/30publications/10policies/b3/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Case Discussion:  </a:t>
            </a:r>
            <a:r>
              <a:rPr lang="en-US" dirty="0"/>
              <a:t>Corruption</a:t>
            </a:r>
          </a:p>
        </p:txBody>
      </p:sp>
      <p:sp>
        <p:nvSpPr>
          <p:cNvPr id="3" name="Content Placeholder 2"/>
          <p:cNvSpPr>
            <a:spLocks noGrp="1"/>
          </p:cNvSpPr>
          <p:nvPr>
            <p:ph idx="1"/>
          </p:nvPr>
        </p:nvSpPr>
        <p:spPr/>
        <p:txBody>
          <a:bodyPr>
            <a:normAutofit fontScale="92500"/>
          </a:bodyPr>
          <a:lstStyle/>
          <a:p>
            <a:pPr>
              <a:buNone/>
            </a:pPr>
            <a:r>
              <a:rPr lang="en-US" dirty="0"/>
              <a:t>The US Ambassador to Cambodia estimated in 2008 that 500 million USD of foreign aid were lost to corruption.</a:t>
            </a:r>
          </a:p>
          <a:p>
            <a:pPr>
              <a:buNone/>
            </a:pPr>
            <a:r>
              <a:rPr lang="en-US" dirty="0"/>
              <a:t>After over 20 years of relative peace and a 6+% economic growth rate, health care in Cambodia is still 50% dependent on foreign aid.  </a:t>
            </a:r>
          </a:p>
          <a:p>
            <a:pPr>
              <a:buNone/>
            </a:pPr>
            <a:endParaRPr lang="en-US" dirty="0"/>
          </a:p>
          <a:p>
            <a:pPr>
              <a:buNone/>
            </a:pPr>
            <a:r>
              <a:rPr lang="en-US" b="1" dirty="0"/>
              <a:t>How should/can approaches to foreign aid be adjusted given the realities of corruption?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Carl Taylor’s  “Free Version of the Hippocratic Oath” (1966)</a:t>
            </a:r>
            <a:endParaRPr lang="en-US" dirty="0"/>
          </a:p>
        </p:txBody>
      </p:sp>
      <p:sp>
        <p:nvSpPr>
          <p:cNvPr id="3" name="Content Placeholder 2"/>
          <p:cNvSpPr>
            <a:spLocks noGrp="1"/>
          </p:cNvSpPr>
          <p:nvPr>
            <p:ph idx="1"/>
          </p:nvPr>
        </p:nvSpPr>
        <p:spPr>
          <a:xfrm>
            <a:off x="457200" y="1905000"/>
            <a:ext cx="8229600" cy="4572000"/>
          </a:xfrm>
        </p:spPr>
        <p:txBody>
          <a:bodyPr>
            <a:normAutofit fontScale="62500" lnSpcReduction="20000"/>
          </a:bodyPr>
          <a:lstStyle/>
          <a:p>
            <a:pPr marL="0" indent="0">
              <a:buNone/>
            </a:pPr>
            <a:r>
              <a:rPr lang="en-US" dirty="0"/>
              <a:t>“I will share the science and art by precept, by demonstration, and by every mode of teaching with other physicians regardless of their national origin.  </a:t>
            </a:r>
          </a:p>
          <a:p>
            <a:pPr marL="0" indent="0">
              <a:buNone/>
            </a:pPr>
            <a:r>
              <a:rPr lang="en-US" dirty="0"/>
              <a:t>I will try to help secure for the physicians in each country the esteem of their own people, and through collaborative work see that they get full credit. </a:t>
            </a:r>
          </a:p>
          <a:p>
            <a:pPr marL="0" indent="0">
              <a:buNone/>
            </a:pPr>
            <a:r>
              <a:rPr lang="en-US" dirty="0"/>
              <a:t>I will strive to eliminate sources of disease everywhere in the world and not merely set up barriers to the spread of disease to my own people. </a:t>
            </a:r>
          </a:p>
          <a:p>
            <a:pPr marL="0" indent="0">
              <a:buNone/>
            </a:pPr>
            <a:r>
              <a:rPr lang="en-US" dirty="0"/>
              <a:t>I will work for understanding of the diverse causes of diseases, including social, economic, and environmental.  </a:t>
            </a:r>
          </a:p>
          <a:p>
            <a:pPr marL="0" indent="0">
              <a:buNone/>
            </a:pPr>
            <a:r>
              <a:rPr lang="en-US" dirty="0"/>
              <a:t>I will promote the well-being of mankind in all its aspects, not merely the bodily, with sympathy and consideration for a people’s culture and beliefs. </a:t>
            </a:r>
          </a:p>
          <a:p>
            <a:pPr marL="0" indent="0">
              <a:buNone/>
            </a:pPr>
            <a:r>
              <a:rPr lang="en-US" dirty="0"/>
              <a:t>I will strive to prevent painful and untimely death, and also help parents to achieve a family size conforming to their desires and to their ability to care for their children.  </a:t>
            </a:r>
          </a:p>
          <a:p>
            <a:pPr marL="0" indent="0">
              <a:buNone/>
            </a:pPr>
            <a:r>
              <a:rPr lang="en-US" dirty="0"/>
              <a:t>In my concern with whole communities I will never forget the needs of its individual members.” </a:t>
            </a:r>
          </a:p>
        </p:txBody>
      </p:sp>
    </p:spTree>
    <p:extLst>
      <p:ext uri="{BB962C8B-B14F-4D97-AF65-F5344CB8AC3E}">
        <p14:creationId xmlns:p14="http://schemas.microsoft.com/office/powerpoint/2010/main" val="1076999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Hippocratic Oath</a:t>
            </a:r>
          </a:p>
        </p:txBody>
      </p:sp>
      <p:sp>
        <p:nvSpPr>
          <p:cNvPr id="3" name="Content Placeholder 2"/>
          <p:cNvSpPr>
            <a:spLocks noGrp="1"/>
          </p:cNvSpPr>
          <p:nvPr>
            <p:ph idx="1"/>
          </p:nvPr>
        </p:nvSpPr>
        <p:spPr/>
        <p:txBody>
          <a:bodyPr>
            <a:normAutofit fontScale="70000" lnSpcReduction="20000"/>
          </a:bodyPr>
          <a:lstStyle/>
          <a:p>
            <a:pPr>
              <a:buNone/>
            </a:pPr>
            <a:r>
              <a:rPr lang="en-US" i="1" dirty="0"/>
              <a:t>I swear by Apollo Physician and Asclepius and </a:t>
            </a:r>
            <a:r>
              <a:rPr lang="en-US" i="1" dirty="0" err="1"/>
              <a:t>Hygieia</a:t>
            </a:r>
            <a:r>
              <a:rPr lang="en-US" i="1" dirty="0"/>
              <a:t> and </a:t>
            </a:r>
            <a:r>
              <a:rPr lang="en-US" i="1" dirty="0" err="1"/>
              <a:t>Panaceia</a:t>
            </a:r>
            <a:r>
              <a:rPr lang="en-US" i="1" dirty="0"/>
              <a:t> and all the gods, and goddesses, making them my witnesses, that I will fulfill according to my ability and judgment this oath and this covenant: </a:t>
            </a:r>
          </a:p>
          <a:p>
            <a:pPr>
              <a:buNone/>
            </a:pPr>
            <a:r>
              <a:rPr lang="en-US" i="1" dirty="0"/>
              <a:t>To hold him who has taught me this art as equal to my parents and to live my life in partnership with him…I will apply </a:t>
            </a:r>
            <a:r>
              <a:rPr lang="en-US" i="1" dirty="0" err="1"/>
              <a:t>dietic</a:t>
            </a:r>
            <a:r>
              <a:rPr lang="en-US" i="1" dirty="0"/>
              <a:t> measures for the benefit of the sick according to my ability and judgment; I will keep them from harm and injustice.  I will neither give a deadly drug to anybody if asked for it, nor will I make a suggestion to this effect…What I may see or hear in the course of treatment or even outside of the treatment in regard to the life of men, which on no account one must spread abroad…</a:t>
            </a:r>
          </a:p>
          <a:p>
            <a:pPr>
              <a:buNone/>
            </a:pPr>
            <a:r>
              <a:rPr lang="en-US" i="1" dirty="0"/>
              <a:t>If I fulfill this oath and do not violate it, may it be granted to me to enjoy life and art, being honored with fame among all men for all time to come; if I transgress it and swear falsely, may the opposite of all this be my lot.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772400" cy="914400"/>
          </a:xfrm>
        </p:spPr>
        <p:txBody>
          <a:bodyPr>
            <a:normAutofit fontScale="90000"/>
          </a:bodyPr>
          <a:lstStyle/>
          <a:p>
            <a:r>
              <a:rPr lang="en-US" dirty="0" err="1">
                <a:solidFill>
                  <a:srgbClr val="FF0000"/>
                </a:solidFill>
              </a:rPr>
              <a:t>Ayurvedic</a:t>
            </a:r>
            <a:r>
              <a:rPr lang="en-US" dirty="0">
                <a:solidFill>
                  <a:srgbClr val="FF0000"/>
                </a:solidFill>
              </a:rPr>
              <a:t> Code, </a:t>
            </a:r>
            <a:r>
              <a:rPr lang="en-US" dirty="0" err="1">
                <a:solidFill>
                  <a:srgbClr val="FF0000"/>
                </a:solidFill>
              </a:rPr>
              <a:t>Susruta</a:t>
            </a:r>
            <a:r>
              <a:rPr lang="en-US" dirty="0">
                <a:solidFill>
                  <a:srgbClr val="FF0000"/>
                </a:solidFill>
              </a:rPr>
              <a:t> (6</a:t>
            </a:r>
            <a:r>
              <a:rPr lang="en-US" baseline="30000" dirty="0">
                <a:solidFill>
                  <a:srgbClr val="FF0000"/>
                </a:solidFill>
              </a:rPr>
              <a:t>th</a:t>
            </a:r>
            <a:r>
              <a:rPr lang="en-US" dirty="0">
                <a:solidFill>
                  <a:srgbClr val="FF0000"/>
                </a:solidFill>
              </a:rPr>
              <a:t>C BC)</a:t>
            </a:r>
          </a:p>
        </p:txBody>
      </p:sp>
      <p:sp>
        <p:nvSpPr>
          <p:cNvPr id="3" name="Content Placeholder 2"/>
          <p:cNvSpPr>
            <a:spLocks noGrp="1"/>
          </p:cNvSpPr>
          <p:nvPr>
            <p:ph idx="1"/>
          </p:nvPr>
        </p:nvSpPr>
        <p:spPr/>
        <p:txBody>
          <a:bodyPr>
            <a:normAutofit fontScale="92500" lnSpcReduction="20000"/>
          </a:bodyPr>
          <a:lstStyle/>
          <a:p>
            <a:r>
              <a:rPr lang="en-US" dirty="0"/>
              <a:t>Students selected based on virtuous character, including compassion, self-control, humble, hard-working)</a:t>
            </a:r>
          </a:p>
          <a:p>
            <a:r>
              <a:rPr lang="en-US" dirty="0"/>
              <a:t>Consecrated disciples instructed to seek the good of all living creatures, strive to cure all ill, speak honestly, be non-boastful, be self-controlled, not appropriate others’ possessions, enter homes only with permission, not share information about the patient’s home with others, not disclose a poor prognosis if shocking, devote yourself to ongoing learning</a:t>
            </a:r>
          </a:p>
          <a:p>
            <a:endParaRPr lang="en-US" b="1" dirty="0"/>
          </a:p>
        </p:txBody>
      </p:sp>
      <p:pic>
        <p:nvPicPr>
          <p:cNvPr id="63490" name="Picture 2" descr="http://3.bp.blogspot.com/_ikGWE7Z8Ues/SbF9wUDGMwI/AAAAAAAAAGs/gep0Rez7q5g/s200/images3.jpeg">
            <a:hlinkClick r:id="rId2"/>
          </p:cNvPr>
          <p:cNvPicPr>
            <a:picLocks noChangeAspect="1" noChangeArrowheads="1"/>
          </p:cNvPicPr>
          <p:nvPr/>
        </p:nvPicPr>
        <p:blipFill>
          <a:blip r:embed="rId3" cstate="print"/>
          <a:srcRect/>
          <a:stretch>
            <a:fillRect/>
          </a:stretch>
        </p:blipFill>
        <p:spPr bwMode="auto">
          <a:xfrm>
            <a:off x="7543800" y="228600"/>
            <a:ext cx="1352550" cy="131816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Oath of Maimonides</a:t>
            </a:r>
          </a:p>
        </p:txBody>
      </p:sp>
      <p:sp>
        <p:nvSpPr>
          <p:cNvPr id="3" name="Content Placeholder 2"/>
          <p:cNvSpPr>
            <a:spLocks noGrp="1"/>
          </p:cNvSpPr>
          <p:nvPr>
            <p:ph idx="1"/>
          </p:nvPr>
        </p:nvSpPr>
        <p:spPr>
          <a:xfrm>
            <a:off x="457200" y="1295400"/>
            <a:ext cx="7239000" cy="5334000"/>
          </a:xfrm>
        </p:spPr>
        <p:txBody>
          <a:bodyPr>
            <a:normAutofit fontScale="55000" lnSpcReduction="20000"/>
          </a:bodyPr>
          <a:lstStyle/>
          <a:p>
            <a:r>
              <a:rPr lang="en-US" sz="3800" dirty="0"/>
              <a:t>Commonly attributed to famous Jewish philosopher, Rabbi Moses </a:t>
            </a:r>
            <a:r>
              <a:rPr lang="en-US" sz="3800" dirty="0" err="1"/>
              <a:t>ben</a:t>
            </a:r>
            <a:r>
              <a:rPr lang="en-US" sz="3800" dirty="0"/>
              <a:t> </a:t>
            </a:r>
            <a:r>
              <a:rPr lang="en-US" sz="3800" dirty="0" err="1"/>
              <a:t>Maimon</a:t>
            </a:r>
            <a:r>
              <a:rPr lang="en-US" sz="3800" dirty="0"/>
              <a:t> (AD 12</a:t>
            </a:r>
            <a:r>
              <a:rPr lang="en-US" sz="3800" baseline="30000" dirty="0"/>
              <a:t>th</a:t>
            </a:r>
            <a:r>
              <a:rPr lang="en-US" sz="3800" dirty="0"/>
              <a:t> C), but may have been written later*</a:t>
            </a:r>
          </a:p>
          <a:p>
            <a:r>
              <a:rPr lang="en-US" sz="3800" dirty="0"/>
              <a:t>Similar principles to Hippocratic Oath and others:</a:t>
            </a:r>
          </a:p>
          <a:p>
            <a:pPr>
              <a:buNone/>
            </a:pPr>
            <a:endParaRPr lang="en-US" dirty="0"/>
          </a:p>
          <a:p>
            <a:pPr>
              <a:buNone/>
            </a:pPr>
            <a:r>
              <a:rPr lang="en-US" i="1" dirty="0"/>
              <a:t>The eternal providence has appointed me to watch over the life and health of Thy creatures. May the love for my art actuate me at all time; may neither avarice nor miserliness, nor thirst for glory or for a great reputation engage my mind; for the enemies of truth and philanthropy could easily deceive me and make me forgetful of my lofty aim of doing good to Thy children. </a:t>
            </a:r>
          </a:p>
          <a:p>
            <a:pPr>
              <a:buNone/>
            </a:pPr>
            <a:r>
              <a:rPr lang="en-US" i="1" dirty="0"/>
              <a:t>May I never see in the patient anything but a fellow creature in pain. </a:t>
            </a:r>
          </a:p>
          <a:p>
            <a:pPr>
              <a:buNone/>
            </a:pPr>
            <a:r>
              <a:rPr lang="en-US" i="1" dirty="0"/>
              <a:t>Grant me the strength, time and opportunity always to correct what I have acquired, always to extend its domain; for knowledge is immense and the spirit of man can extend indefinitely to enrich itself daily with new requirements. </a:t>
            </a:r>
          </a:p>
          <a:p>
            <a:pPr>
              <a:buNone/>
            </a:pPr>
            <a:r>
              <a:rPr lang="en-US" i="1" dirty="0"/>
              <a:t>Today he can discover his errors of yesterday and tomorrow he can obtain a new light on what he thinks himself sure of today. Oh, God, Thou has appointed me to watch over the life and death of Thy creatures; here am I ready for my vocation and now I turn unto my calling.</a:t>
            </a:r>
          </a:p>
        </p:txBody>
      </p:sp>
      <p:pic>
        <p:nvPicPr>
          <p:cNvPr id="64516" name="Picture 4" descr="Maimonides,"/>
          <p:cNvPicPr>
            <a:picLocks noChangeAspect="1" noChangeArrowheads="1"/>
          </p:cNvPicPr>
          <p:nvPr/>
        </p:nvPicPr>
        <p:blipFill>
          <a:blip r:embed="rId2" cstate="print"/>
          <a:srcRect/>
          <a:stretch>
            <a:fillRect/>
          </a:stretch>
        </p:blipFill>
        <p:spPr bwMode="auto">
          <a:xfrm>
            <a:off x="7467600" y="152400"/>
            <a:ext cx="1522476" cy="2057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The Physician’s Oath </a:t>
            </a:r>
            <a:r>
              <a:rPr lang="en-US" dirty="0"/>
              <a:t>(Geneva 1948)</a:t>
            </a:r>
          </a:p>
        </p:txBody>
      </p:sp>
      <p:sp>
        <p:nvSpPr>
          <p:cNvPr id="3" name="Content Placeholder 2"/>
          <p:cNvSpPr>
            <a:spLocks noGrp="1"/>
          </p:cNvSpPr>
          <p:nvPr>
            <p:ph idx="1"/>
          </p:nvPr>
        </p:nvSpPr>
        <p:spPr/>
        <p:txBody>
          <a:bodyPr>
            <a:normAutofit fontScale="62500" lnSpcReduction="20000"/>
          </a:bodyPr>
          <a:lstStyle/>
          <a:p>
            <a:r>
              <a:rPr lang="en-US" dirty="0"/>
              <a:t>I solemnly pledge myself to consecrate my life to the service of humanity;</a:t>
            </a:r>
          </a:p>
          <a:p>
            <a:r>
              <a:rPr lang="en-US" dirty="0"/>
              <a:t>I will give to my teachers the respect and gratitude which is their due;</a:t>
            </a:r>
          </a:p>
          <a:p>
            <a:r>
              <a:rPr lang="en-US" dirty="0"/>
              <a:t>I will practice my profession with conscience and dignity; the health of my patient will be my Number One consideration;</a:t>
            </a:r>
          </a:p>
          <a:p>
            <a:r>
              <a:rPr lang="en-US" dirty="0"/>
              <a:t>I will maintain by all the means in my power, the </a:t>
            </a:r>
            <a:r>
              <a:rPr lang="en-US" dirty="0" err="1"/>
              <a:t>honour</a:t>
            </a:r>
            <a:r>
              <a:rPr lang="en-US" dirty="0"/>
              <a:t> and the noble traditions of the medical profession; my colleagues will be my brothers;</a:t>
            </a:r>
          </a:p>
          <a:p>
            <a:r>
              <a:rPr lang="en-US" dirty="0"/>
              <a:t>I will not permit considerations of religion, nationality, race, party politics, social standing, or sexual orientation to intervene between my duty and my patient;</a:t>
            </a:r>
          </a:p>
          <a:p>
            <a:r>
              <a:rPr lang="en-US" dirty="0"/>
              <a:t>I will maintain the utmost respect for human life from the time of conception, even under threat, I will not use my medical knowledge contrary to the laws of humanity;</a:t>
            </a:r>
          </a:p>
          <a:p>
            <a:r>
              <a:rPr lang="en-US" dirty="0"/>
              <a:t>I make these promises solemnly, freely and upon my </a:t>
            </a:r>
            <a:r>
              <a:rPr lang="en-US" dirty="0" err="1"/>
              <a:t>honour</a:t>
            </a:r>
            <a:r>
              <a:rPr lang="en-US" dirty="0"/>
              <a:t>.</a:t>
            </a:r>
            <a:r>
              <a:rPr lang="en-US" baseline="30000" dirty="0">
                <a:hlinkClick r:id="" action="ppaction://hlinkfile"/>
              </a:rPr>
              <a:t>[3]</a:t>
            </a:r>
            <a:endParaRPr lang="en-US" dirty="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a:t>
            </a:r>
            <a:r>
              <a:rPr lang="en-US" dirty="0">
                <a:solidFill>
                  <a:srgbClr val="FF0000"/>
                </a:solidFill>
              </a:rPr>
              <a:t>Global Health Ethics?</a:t>
            </a:r>
          </a:p>
        </p:txBody>
      </p:sp>
      <p:sp>
        <p:nvSpPr>
          <p:cNvPr id="3" name="Content Placeholder 2"/>
          <p:cNvSpPr>
            <a:spLocks noGrp="1"/>
          </p:cNvSpPr>
          <p:nvPr>
            <p:ph idx="1"/>
          </p:nvPr>
        </p:nvSpPr>
        <p:spPr>
          <a:xfrm>
            <a:off x="914400" y="1447800"/>
            <a:ext cx="7772400" cy="5181600"/>
          </a:xfrm>
        </p:spPr>
        <p:txBody>
          <a:bodyPr>
            <a:normAutofit fontScale="70000" lnSpcReduction="20000"/>
          </a:bodyPr>
          <a:lstStyle/>
          <a:p>
            <a:r>
              <a:rPr lang="en-US" b="1" dirty="0"/>
              <a:t>Bioethics</a:t>
            </a:r>
          </a:p>
          <a:p>
            <a:pPr lvl="1"/>
            <a:r>
              <a:rPr lang="en-US" dirty="0"/>
              <a:t>Academic discipline</a:t>
            </a:r>
          </a:p>
          <a:p>
            <a:pPr lvl="1"/>
            <a:r>
              <a:rPr lang="en-US" dirty="0"/>
              <a:t>Interface of medicine and technology/law/theology/philosophy</a:t>
            </a:r>
          </a:p>
          <a:p>
            <a:r>
              <a:rPr lang="en-US" b="1" dirty="0"/>
              <a:t>(Clinical) Medical Ethics</a:t>
            </a:r>
          </a:p>
          <a:p>
            <a:pPr lvl="1"/>
            <a:r>
              <a:rPr lang="en-US" dirty="0"/>
              <a:t>Focused on quality of patient care</a:t>
            </a:r>
          </a:p>
          <a:p>
            <a:pPr lvl="1"/>
            <a:r>
              <a:rPr lang="en-US" dirty="0"/>
              <a:t>Committee-based using secular principles:  </a:t>
            </a:r>
            <a:r>
              <a:rPr lang="en-US" i="1" dirty="0"/>
              <a:t>Can you name the 4 main secular principles that provide our ethical framework in U.S. healthcare?</a:t>
            </a:r>
          </a:p>
          <a:p>
            <a:r>
              <a:rPr lang="en-US" b="1" dirty="0"/>
              <a:t>Public Health Ethics</a:t>
            </a:r>
          </a:p>
          <a:p>
            <a:pPr lvl="1"/>
            <a:r>
              <a:rPr lang="en-US" dirty="0"/>
              <a:t>Focuses on general public good</a:t>
            </a:r>
          </a:p>
          <a:p>
            <a:pPr lvl="1"/>
            <a:r>
              <a:rPr lang="en-US" dirty="0"/>
              <a:t>Macro-ethics emphasized over micro-ethics (</a:t>
            </a:r>
            <a:r>
              <a:rPr lang="en-US" dirty="0" err="1"/>
              <a:t>eg</a:t>
            </a:r>
            <a:r>
              <a:rPr lang="en-US" dirty="0"/>
              <a:t>, quarantine)</a:t>
            </a:r>
          </a:p>
          <a:p>
            <a:r>
              <a:rPr lang="en-US" b="1" dirty="0"/>
              <a:t>Global Health Ethics</a:t>
            </a:r>
          </a:p>
          <a:p>
            <a:pPr lvl="1"/>
            <a:r>
              <a:rPr lang="en-US" dirty="0"/>
              <a:t>Relatively new discipline informed by above disciplines</a:t>
            </a:r>
          </a:p>
          <a:p>
            <a:pPr lvl="1"/>
            <a:r>
              <a:rPr lang="en-US" dirty="0"/>
              <a:t>Holistic, multi-disciplinary</a:t>
            </a:r>
          </a:p>
          <a:p>
            <a:pPr lvl="1"/>
            <a:r>
              <a:rPr lang="en-US" dirty="0"/>
              <a:t>Emphasizes global community</a:t>
            </a:r>
          </a:p>
          <a:p>
            <a:pPr lvl="1"/>
            <a:r>
              <a:rPr lang="en-US" dirty="0"/>
              <a:t>Adds key principles of Social Justice:  equity, equality, and health as a human right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Principles of Medical Ethics</a:t>
            </a:r>
          </a:p>
        </p:txBody>
      </p:sp>
      <p:sp>
        <p:nvSpPr>
          <p:cNvPr id="3" name="Content Placeholder 2"/>
          <p:cNvSpPr>
            <a:spLocks noGrp="1"/>
          </p:cNvSpPr>
          <p:nvPr>
            <p:ph idx="1"/>
          </p:nvPr>
        </p:nvSpPr>
        <p:spPr/>
        <p:txBody>
          <a:bodyPr/>
          <a:lstStyle/>
          <a:p>
            <a:r>
              <a:rPr lang="en-US" dirty="0"/>
              <a:t>Autonomy</a:t>
            </a:r>
          </a:p>
          <a:p>
            <a:r>
              <a:rPr lang="en-US" dirty="0"/>
              <a:t>Beneficence</a:t>
            </a:r>
          </a:p>
          <a:p>
            <a:r>
              <a:rPr lang="en-US" dirty="0" err="1"/>
              <a:t>Nonmaleficence</a:t>
            </a:r>
            <a:endParaRPr lang="en-US" dirty="0"/>
          </a:p>
          <a:p>
            <a:r>
              <a:rPr lang="en-US" dirty="0"/>
              <a:t>(Distributive) Justice</a:t>
            </a:r>
          </a:p>
          <a:p>
            <a:pPr>
              <a:buNone/>
            </a:pPr>
            <a:endParaRPr lang="en-US" dirty="0"/>
          </a:p>
        </p:txBody>
      </p:sp>
      <p:pic>
        <p:nvPicPr>
          <p:cNvPr id="4" name="Picture 2" descr="http://upload.wikimedia.org/wikipedia/en/9/9b/John-stuart-mill-sized.jpg"/>
          <p:cNvPicPr>
            <a:picLocks noChangeAspect="1" noChangeArrowheads="1"/>
          </p:cNvPicPr>
          <p:nvPr/>
        </p:nvPicPr>
        <p:blipFill>
          <a:blip r:embed="rId2" cstate="print"/>
          <a:srcRect/>
          <a:stretch>
            <a:fillRect/>
          </a:stretch>
        </p:blipFill>
        <p:spPr bwMode="auto">
          <a:xfrm>
            <a:off x="5562600" y="2971800"/>
            <a:ext cx="2973266" cy="343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dirty="0">
                <a:solidFill>
                  <a:srgbClr val="FF0000"/>
                </a:solidFill>
              </a:rPr>
              <a:t>Health Care Safety Study: Cambodia</a:t>
            </a:r>
          </a:p>
        </p:txBody>
      </p:sp>
      <p:sp>
        <p:nvSpPr>
          <p:cNvPr id="26627" name="Rectangle 3"/>
          <p:cNvSpPr>
            <a:spLocks noGrp="1" noChangeArrowheads="1"/>
          </p:cNvSpPr>
          <p:nvPr>
            <p:ph type="body" idx="1"/>
          </p:nvPr>
        </p:nvSpPr>
        <p:spPr>
          <a:xfrm>
            <a:off x="457200" y="1295400"/>
            <a:ext cx="8229600" cy="5638800"/>
          </a:xfrm>
        </p:spPr>
        <p:txBody>
          <a:bodyPr>
            <a:normAutofit fontScale="62500" lnSpcReduction="20000"/>
          </a:bodyPr>
          <a:lstStyle/>
          <a:p>
            <a:pPr>
              <a:lnSpc>
                <a:spcPct val="120000"/>
              </a:lnSpc>
            </a:pPr>
            <a:r>
              <a:rPr lang="en-US" dirty="0"/>
              <a:t>Cambodia, like many developing/LMICs, has a “Dual Health Care System” in which there is a public/private mix approach to care as a result of resource limitations such as a national tax-base.  Physicians, pharmacists, lab technicians, radiologists, </a:t>
            </a:r>
            <a:r>
              <a:rPr lang="en-US" dirty="0" err="1"/>
              <a:t>etc</a:t>
            </a:r>
            <a:r>
              <a:rPr lang="en-US" dirty="0"/>
              <a:t>, are all permitted to provide private care in addition to their assigned duties in the national healthcare system.  The result is a pragmatic, business-approach to healthcare, often fragmented, with little oversight.  </a:t>
            </a:r>
          </a:p>
          <a:p>
            <a:pPr>
              <a:lnSpc>
                <a:spcPct val="120000"/>
              </a:lnSpc>
            </a:pPr>
            <a:r>
              <a:rPr lang="en-US" dirty="0"/>
              <a:t>A 2001 study was performed to assess the safety of encounters in urban private practices:  </a:t>
            </a:r>
          </a:p>
          <a:p>
            <a:pPr lvl="1">
              <a:lnSpc>
                <a:spcPct val="120000"/>
              </a:lnSpc>
            </a:pPr>
            <a:r>
              <a:rPr lang="en-US" dirty="0"/>
              <a:t>Participants:  198 Private Practitioners in Phnom Penh</a:t>
            </a:r>
          </a:p>
          <a:p>
            <a:pPr lvl="1">
              <a:lnSpc>
                <a:spcPct val="120000"/>
              </a:lnSpc>
            </a:pPr>
            <a:r>
              <a:rPr lang="en-US" dirty="0"/>
              <a:t>Results:</a:t>
            </a:r>
          </a:p>
          <a:p>
            <a:pPr lvl="2">
              <a:lnSpc>
                <a:spcPct val="120000"/>
              </a:lnSpc>
            </a:pPr>
            <a:r>
              <a:rPr lang="en-US" dirty="0"/>
              <a:t>Record Taking:  30% asked name, 7% recorded notes</a:t>
            </a:r>
          </a:p>
          <a:p>
            <a:pPr lvl="2">
              <a:lnSpc>
                <a:spcPct val="120000"/>
              </a:lnSpc>
            </a:pPr>
            <a:r>
              <a:rPr lang="en-US" dirty="0"/>
              <a:t>Information:  12% were given a diagnosis</a:t>
            </a:r>
          </a:p>
          <a:p>
            <a:pPr lvl="2">
              <a:lnSpc>
                <a:spcPct val="120000"/>
              </a:lnSpc>
            </a:pPr>
            <a:r>
              <a:rPr lang="en-US" dirty="0"/>
              <a:t>Safety:  56% assessed as potentially hazardous encounters (</a:t>
            </a:r>
            <a:r>
              <a:rPr lang="en-US" dirty="0" err="1"/>
              <a:t>eg</a:t>
            </a:r>
            <a:r>
              <a:rPr lang="en-US" dirty="0"/>
              <a:t>, inappropriate steroids, surgeries, IV fluids; no fluid advice for diarrhea; incomplete courses or multiple antibiotics; polypharmacy)</a:t>
            </a:r>
          </a:p>
          <a:p>
            <a:pPr marL="914400" lvl="2" indent="0">
              <a:lnSpc>
                <a:spcPct val="120000"/>
              </a:lnSpc>
              <a:buNone/>
            </a:pPr>
            <a:endParaRPr lang="en-US" dirty="0"/>
          </a:p>
          <a:p>
            <a:r>
              <a:rPr lang="en-US" i="1" dirty="0"/>
              <a:t>What ethical principles/values are illustrated in the study?  </a:t>
            </a:r>
          </a:p>
          <a:p>
            <a:pPr lvl="1" eaLnBrk="1" hangingPunct="1">
              <a:lnSpc>
                <a:spcPct val="80000"/>
              </a:lnSpc>
            </a:pPr>
            <a:endParaRPr lang="en-US" sz="2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Health Care Safety Study, Cambodia</a:t>
            </a:r>
            <a:endParaRPr lang="en-US" dirty="0"/>
          </a:p>
        </p:txBody>
      </p:sp>
      <p:sp>
        <p:nvSpPr>
          <p:cNvPr id="3" name="Content Placeholder 2"/>
          <p:cNvSpPr>
            <a:spLocks noGrp="1"/>
          </p:cNvSpPr>
          <p:nvPr>
            <p:ph idx="1"/>
          </p:nvPr>
        </p:nvSpPr>
        <p:spPr/>
        <p:txBody>
          <a:bodyPr/>
          <a:lstStyle/>
          <a:p>
            <a:r>
              <a:rPr lang="en-US" i="1" dirty="0"/>
              <a:t>What ethical principles/values are illustrated in the study?  </a:t>
            </a:r>
          </a:p>
          <a:p>
            <a:pPr lvl="1"/>
            <a:r>
              <a:rPr lang="en-US" dirty="0" err="1"/>
              <a:t>Nonmaleficence</a:t>
            </a:r>
            <a:r>
              <a:rPr lang="en-US" dirty="0"/>
              <a:t> violations</a:t>
            </a:r>
          </a:p>
          <a:p>
            <a:pPr lvl="1"/>
            <a:r>
              <a:rPr lang="en-US" dirty="0"/>
              <a:t>Informed consent/autonomy violations</a:t>
            </a:r>
          </a:p>
          <a:p>
            <a:pPr lvl="1"/>
            <a:r>
              <a:rPr lang="en-US" dirty="0"/>
              <a:t>Beneficence violations</a:t>
            </a:r>
          </a:p>
          <a:p>
            <a:pPr lvl="1"/>
            <a:r>
              <a:rPr lang="en-US" dirty="0"/>
              <a:t>Poor stewardship of resources</a:t>
            </a:r>
          </a:p>
          <a:p>
            <a:pPr lvl="1"/>
            <a:r>
              <a:rPr lang="en-US" dirty="0"/>
              <a:t>Exploitation of vulnerable populations</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12620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normAutofit fontScale="90000"/>
          </a:bodyPr>
          <a:lstStyle/>
          <a:p>
            <a:r>
              <a:rPr lang="en-US" dirty="0">
                <a:solidFill>
                  <a:srgbClr val="FF0000"/>
                </a:solidFill>
              </a:rPr>
              <a:t>Ethics in the History of </a:t>
            </a:r>
            <a:br>
              <a:rPr lang="en-US" dirty="0">
                <a:solidFill>
                  <a:srgbClr val="FF0000"/>
                </a:solidFill>
              </a:rPr>
            </a:br>
            <a:r>
              <a:rPr lang="en-US" dirty="0">
                <a:solidFill>
                  <a:srgbClr val="FF0000"/>
                </a:solidFill>
              </a:rPr>
              <a:t>Western Philosophy</a:t>
            </a:r>
          </a:p>
        </p:txBody>
      </p:sp>
      <p:sp>
        <p:nvSpPr>
          <p:cNvPr id="3" name="Content Placeholder 2"/>
          <p:cNvSpPr>
            <a:spLocks noGrp="1"/>
          </p:cNvSpPr>
          <p:nvPr>
            <p:ph idx="1"/>
          </p:nvPr>
        </p:nvSpPr>
        <p:spPr>
          <a:xfrm>
            <a:off x="571500" y="1371600"/>
            <a:ext cx="6667500" cy="5181600"/>
          </a:xfrm>
        </p:spPr>
        <p:txBody>
          <a:bodyPr>
            <a:normAutofit fontScale="85000" lnSpcReduction="20000"/>
          </a:bodyPr>
          <a:lstStyle/>
          <a:p>
            <a:r>
              <a:rPr lang="en-US" b="1" dirty="0"/>
              <a:t>Ethics:  </a:t>
            </a:r>
          </a:p>
          <a:p>
            <a:pPr lvl="1"/>
            <a:r>
              <a:rPr lang="en-US" dirty="0"/>
              <a:t>Branch of Philosophy dealing with morality/right and wrong</a:t>
            </a:r>
          </a:p>
          <a:p>
            <a:r>
              <a:rPr lang="en-US" b="1" dirty="0"/>
              <a:t>Ancient Western Contribution:</a:t>
            </a:r>
          </a:p>
          <a:p>
            <a:pPr lvl="1"/>
            <a:r>
              <a:rPr lang="en-US" b="1" dirty="0"/>
              <a:t>Hebrews - </a:t>
            </a:r>
            <a:r>
              <a:rPr lang="en-US" dirty="0"/>
              <a:t>Torah/Old Testament Law/Ten Commandments</a:t>
            </a:r>
          </a:p>
          <a:p>
            <a:pPr lvl="1"/>
            <a:r>
              <a:rPr lang="en-US" b="1" dirty="0"/>
              <a:t>Greeks </a:t>
            </a:r>
            <a:r>
              <a:rPr lang="en-US" dirty="0"/>
              <a:t>(5</a:t>
            </a:r>
            <a:r>
              <a:rPr lang="en-US" baseline="30000" dirty="0"/>
              <a:t>th</a:t>
            </a:r>
            <a:r>
              <a:rPr lang="en-US" dirty="0"/>
              <a:t> – 4</a:t>
            </a:r>
            <a:r>
              <a:rPr lang="en-US" baseline="30000" dirty="0"/>
              <a:t>th</a:t>
            </a:r>
            <a:r>
              <a:rPr lang="en-US" dirty="0"/>
              <a:t> C BC)</a:t>
            </a:r>
          </a:p>
          <a:p>
            <a:pPr lvl="2"/>
            <a:r>
              <a:rPr lang="en-US" b="1" dirty="0"/>
              <a:t>Socrates</a:t>
            </a:r>
            <a:r>
              <a:rPr lang="en-US" dirty="0"/>
              <a:t>:  Father of Moral Philosophy (Western)</a:t>
            </a:r>
          </a:p>
          <a:p>
            <a:pPr lvl="2"/>
            <a:r>
              <a:rPr lang="en-US" b="1" dirty="0"/>
              <a:t>Plato</a:t>
            </a:r>
            <a:r>
              <a:rPr lang="en-US" dirty="0"/>
              <a:t>:  Ideal Forms/Virtue Ethics – courage, temperance, wisdom, justice</a:t>
            </a:r>
          </a:p>
          <a:p>
            <a:pPr lvl="2"/>
            <a:r>
              <a:rPr lang="en-US" b="1" dirty="0"/>
              <a:t>Aristotle</a:t>
            </a:r>
            <a:r>
              <a:rPr lang="en-US" dirty="0"/>
              <a:t>:  Justice – treating equals equally</a:t>
            </a:r>
          </a:p>
          <a:p>
            <a:pPr lvl="1"/>
            <a:r>
              <a:rPr lang="en-US" b="1" dirty="0"/>
              <a:t>Christian </a:t>
            </a:r>
            <a:r>
              <a:rPr lang="en-US" dirty="0"/>
              <a:t>– Christ’s “Sermon on the Mount” (Love your enemy, forgive, turn the other cheek, </a:t>
            </a:r>
            <a:r>
              <a:rPr lang="en-US" dirty="0" err="1"/>
              <a:t>etc</a:t>
            </a:r>
            <a:r>
              <a:rPr lang="en-US" dirty="0"/>
              <a:t>)</a:t>
            </a:r>
            <a:r>
              <a:rPr lang="en-US" b="1" dirty="0"/>
              <a:t>; </a:t>
            </a:r>
            <a:r>
              <a:rPr lang="en-US" dirty="0"/>
              <a:t>Aquinas (13</a:t>
            </a:r>
            <a:r>
              <a:rPr lang="en-US" baseline="30000" dirty="0"/>
              <a:t>th</a:t>
            </a:r>
            <a:r>
              <a:rPr lang="en-US" dirty="0"/>
              <a:t> C) – Faith, Hope, and Charity/Love</a:t>
            </a:r>
          </a:p>
        </p:txBody>
      </p:sp>
      <p:pic>
        <p:nvPicPr>
          <p:cNvPr id="61442" name="Picture 2" descr="File:Aristotle Altemps Inv8575.jpg">
            <a:hlinkClick r:id="rId2"/>
          </p:cNvPr>
          <p:cNvPicPr>
            <a:picLocks noChangeAspect="1" noChangeArrowheads="1"/>
          </p:cNvPicPr>
          <p:nvPr/>
        </p:nvPicPr>
        <p:blipFill>
          <a:blip r:embed="rId3" cstate="print"/>
          <a:srcRect/>
          <a:stretch>
            <a:fillRect/>
          </a:stretch>
        </p:blipFill>
        <p:spPr bwMode="auto">
          <a:xfrm>
            <a:off x="7105650" y="1397758"/>
            <a:ext cx="1581150" cy="211761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2226</TotalTime>
  <Words>4239</Words>
  <Application>Microsoft Macintosh PowerPoint</Application>
  <PresentationFormat>On-screen Show (4:3)</PresentationFormat>
  <Paragraphs>336</Paragraphs>
  <Slides>46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Gill Sans MT</vt:lpstr>
      <vt:lpstr>Wingdings</vt:lpstr>
      <vt:lpstr>Office Theme</vt:lpstr>
      <vt:lpstr>Global Health Ethics Global Health Course Workshop </vt:lpstr>
      <vt:lpstr>Goals:</vt:lpstr>
      <vt:lpstr>Principles of Bio/Medical Ethics</vt:lpstr>
      <vt:lpstr>Ethical &amp; Human Rights Issues</vt:lpstr>
      <vt:lpstr>What is Global Health Ethics?</vt:lpstr>
      <vt:lpstr>Principles of Medical Ethics</vt:lpstr>
      <vt:lpstr>Health Care Safety Study: Cambodia</vt:lpstr>
      <vt:lpstr>Health Care Safety Study, Cambodia</vt:lpstr>
      <vt:lpstr>Ethics in the History of  Western Philosophy</vt:lpstr>
      <vt:lpstr>PowerPoint Presentation</vt:lpstr>
      <vt:lpstr>Two Modern Categories of Ethics</vt:lpstr>
      <vt:lpstr>Healthcare Codes &amp; Oaths…</vt:lpstr>
      <vt:lpstr>Carl Taylor’s  “Free Version of the Hippocratic Oath” (1966)</vt:lpstr>
      <vt:lpstr>Key Principles in Global Health Ethics</vt:lpstr>
      <vt:lpstr>Equity?:  Guess the Number…</vt:lpstr>
      <vt:lpstr>Human Rights in Global Health Ethics</vt:lpstr>
      <vt:lpstr>Health &amp; Human Rights Documents</vt:lpstr>
      <vt:lpstr>Human Rights in Global Health Ethics</vt:lpstr>
      <vt:lpstr>Research in Global Health Ethics</vt:lpstr>
      <vt:lpstr>Nazi “Medical” Experiments</vt:lpstr>
      <vt:lpstr>Willowbrook Hepatitis Study</vt:lpstr>
      <vt:lpstr>Tuskegee Syphilis Study</vt:lpstr>
      <vt:lpstr>Henrietta Lacks: “HeLa” Cells</vt:lpstr>
      <vt:lpstr>Research Guidelines in GH Ethics</vt:lpstr>
      <vt:lpstr>Declaration of Helsinki</vt:lpstr>
      <vt:lpstr>Case Discussion:   Research Studies</vt:lpstr>
      <vt:lpstr>Case Discussion:  Resource Investment</vt:lpstr>
      <vt:lpstr>Case Discussion:  Health Workforce</vt:lpstr>
      <vt:lpstr>PowerPoint Presentation</vt:lpstr>
      <vt:lpstr>Global Health Workforce</vt:lpstr>
      <vt:lpstr>Global Health Workforce Ethics</vt:lpstr>
      <vt:lpstr>Additional GH Ethics Issues:  International Cooperation</vt:lpstr>
      <vt:lpstr>Additional GH Ethics Issues:  Short Term Trip Ethics</vt:lpstr>
      <vt:lpstr>Wrap Up</vt:lpstr>
      <vt:lpstr>PowerPoint Presentation</vt:lpstr>
      <vt:lpstr>Case Discussion:  Jimmy Tripster, MS4</vt:lpstr>
      <vt:lpstr>TI’s Corruption Perceptions Index 2010</vt:lpstr>
      <vt:lpstr>TI Corruption Perceptions Index 2012</vt:lpstr>
      <vt:lpstr>PowerPoint Presentation</vt:lpstr>
      <vt:lpstr>CPI 2010</vt:lpstr>
      <vt:lpstr>Case Discussion:  Corruption</vt:lpstr>
      <vt:lpstr>Carl Taylor’s  “Free Version of the Hippocratic Oath” (1966)</vt:lpstr>
      <vt:lpstr>Hippocratic Oath</vt:lpstr>
      <vt:lpstr>Ayurvedic Code, Susruta (6thC BC)</vt:lpstr>
      <vt:lpstr>Oath of Maimonides</vt:lpstr>
      <vt:lpstr>The Physician’s Oath (Geneva 1948)</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 Ethics</dc:title>
  <dc:creator>Collins</dc:creator>
  <cp:lastModifiedBy>Douglas Collins</cp:lastModifiedBy>
  <cp:revision>55</cp:revision>
  <dcterms:created xsi:type="dcterms:W3CDTF">2015-01-15T03:16:24Z</dcterms:created>
  <dcterms:modified xsi:type="dcterms:W3CDTF">2018-04-16T20:32:49Z</dcterms:modified>
</cp:coreProperties>
</file>